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6" r:id="rId2"/>
    <p:sldId id="259" r:id="rId3"/>
    <p:sldId id="271" r:id="rId4"/>
    <p:sldId id="270" r:id="rId5"/>
    <p:sldId id="273" r:id="rId6"/>
    <p:sldId id="274" r:id="rId7"/>
    <p:sldId id="278" r:id="rId8"/>
    <p:sldId id="275" r:id="rId9"/>
    <p:sldId id="276" r:id="rId10"/>
    <p:sldId id="277" r:id="rId11"/>
    <p:sldId id="280" r:id="rId12"/>
    <p:sldId id="279" r:id="rId13"/>
    <p:sldId id="281" r:id="rId14"/>
    <p:sldId id="283" r:id="rId15"/>
    <p:sldId id="284" r:id="rId16"/>
    <p:sldId id="282" r:id="rId17"/>
    <p:sldId id="285" r:id="rId18"/>
    <p:sldId id="287" r:id="rId19"/>
    <p:sldId id="288" r:id="rId20"/>
    <p:sldId id="289" r:id="rId21"/>
    <p:sldId id="290" r:id="rId22"/>
    <p:sldId id="291" r:id="rId23"/>
    <p:sldId id="292" r:id="rId24"/>
    <p:sldId id="293" r:id="rId25"/>
    <p:sldId id="294" r:id="rId26"/>
    <p:sldId id="299" r:id="rId27"/>
    <p:sldId id="295" r:id="rId28"/>
    <p:sldId id="296" r:id="rId29"/>
    <p:sldId id="297" r:id="rId30"/>
    <p:sldId id="298" r:id="rId31"/>
    <p:sldId id="301" r:id="rId32"/>
    <p:sldId id="265" r:id="rId33"/>
    <p:sldId id="303" r:id="rId34"/>
    <p:sldId id="260" r:id="rId35"/>
    <p:sldId id="268" r:id="rId36"/>
    <p:sldId id="30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3447A-740A-4844-ADFF-2286A1A6040C}" type="datetimeFigureOut">
              <a:rPr lang="en-US" smtClean="0"/>
              <a:pPr/>
              <a:t>8/10/2012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C2AE3-C493-4CB5-8804-C43CE2942A0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B03ACD-1EC4-498C-B2EB-0BD3EAA0737A}" type="datetimeFigureOut">
              <a:rPr lang="en-US" smtClean="0"/>
              <a:pPr/>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312988-8DC9-440A-9D6F-7B4EBE4916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B03ACD-1EC4-498C-B2EB-0BD3EAA0737A}" type="datetimeFigureOut">
              <a:rPr lang="en-US" smtClean="0"/>
              <a:pPr/>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312988-8DC9-440A-9D6F-7B4EBE4916F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B03ACD-1EC4-498C-B2EB-0BD3EAA0737A}" type="datetimeFigureOut">
              <a:rPr lang="en-US" smtClean="0"/>
              <a:pPr/>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312988-8DC9-440A-9D6F-7B4EBE4916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B03ACD-1EC4-498C-B2EB-0BD3EAA0737A}" type="datetimeFigureOut">
              <a:rPr lang="en-US" smtClean="0"/>
              <a:pPr/>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312988-8DC9-440A-9D6F-7B4EBE4916F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03ACD-1EC4-498C-B2EB-0BD3EAA0737A}" type="datetimeFigureOut">
              <a:rPr lang="en-US" smtClean="0"/>
              <a:pPr/>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312988-8DC9-440A-9D6F-7B4EBE4916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B03ACD-1EC4-498C-B2EB-0BD3EAA0737A}" type="datetimeFigureOut">
              <a:rPr lang="en-US" smtClean="0"/>
              <a:pPr/>
              <a:t>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312988-8DC9-440A-9D6F-7B4EBE4916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B03ACD-1EC4-498C-B2EB-0BD3EAA0737A}" type="datetimeFigureOut">
              <a:rPr lang="en-US" smtClean="0"/>
              <a:pPr/>
              <a:t>8/10/2012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312988-8DC9-440A-9D6F-7B4EBE4916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B03ACD-1EC4-498C-B2EB-0BD3EAA0737A}" type="datetimeFigureOut">
              <a:rPr lang="en-US" smtClean="0"/>
              <a:pPr/>
              <a:t>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312988-8DC9-440A-9D6F-7B4EBE4916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03ACD-1EC4-498C-B2EB-0BD3EAA0737A}" type="datetimeFigureOut">
              <a:rPr lang="en-US" smtClean="0"/>
              <a:pPr/>
              <a:t>8/10/2012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312988-8DC9-440A-9D6F-7B4EBE4916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03ACD-1EC4-498C-B2EB-0BD3EAA0737A}" type="datetimeFigureOut">
              <a:rPr lang="en-US" smtClean="0"/>
              <a:pPr/>
              <a:t>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312988-8DC9-440A-9D6F-7B4EBE4916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03ACD-1EC4-498C-B2EB-0BD3EAA0737A}" type="datetimeFigureOut">
              <a:rPr lang="en-US" smtClean="0"/>
              <a:pPr/>
              <a:t>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312988-8DC9-440A-9D6F-7B4EBE4916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03ACD-1EC4-498C-B2EB-0BD3EAA0737A}" type="datetimeFigureOut">
              <a:rPr lang="en-US" smtClean="0"/>
              <a:pPr/>
              <a:t>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2988-8DC9-440A-9D6F-7B4EBE4916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76200" y="-228600"/>
            <a:ext cx="9448800" cy="7086600"/>
          </a:xfrm>
          <a:prstGeom prst="rect">
            <a:avLst/>
          </a:prstGeom>
          <a:noFill/>
          <a:ln w="9525">
            <a:noFill/>
            <a:miter lim="800000"/>
            <a:headEnd/>
            <a:tailEnd/>
          </a:ln>
        </p:spPr>
      </p:pic>
      <p:sp>
        <p:nvSpPr>
          <p:cNvPr id="5" name="AutoShape 2"/>
          <p:cNvSpPr txBox="1">
            <a:spLocks noChangeArrowheads="1"/>
          </p:cNvSpPr>
          <p:nvPr/>
        </p:nvSpPr>
        <p:spPr>
          <a:xfrm>
            <a:off x="533400" y="304800"/>
            <a:ext cx="8229600" cy="3200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A Blow to Act 13?: The Impact of the Commonwealth Court’s Decision on Local Zoning and Natural Gas Development in Pennsylvania</a:t>
            </a:r>
            <a:endParaRPr kumimoji="0" lang="en-US" sz="3200" b="0" i="0" u="none" strike="noStrike" kern="1200" cap="none" spc="0" normalizeH="0" baseline="0" noProof="0" dirty="0" smtClean="0">
              <a:ln>
                <a:noFill/>
              </a:ln>
              <a:solidFill>
                <a:srgbClr val="006666"/>
              </a:solidFill>
              <a:effectLst/>
              <a:uLnTx/>
              <a:uFillTx/>
              <a:latin typeface="+mj-lt"/>
              <a:ea typeface="+mj-ea"/>
              <a:cs typeface="+mj-cs"/>
            </a:endParaRPr>
          </a:p>
        </p:txBody>
      </p:sp>
      <p:sp>
        <p:nvSpPr>
          <p:cNvPr id="6" name="Subtitle 7"/>
          <p:cNvSpPr txBox="1">
            <a:spLocks/>
          </p:cNvSpPr>
          <p:nvPr/>
        </p:nvSpPr>
        <p:spPr>
          <a:xfrm>
            <a:off x="1371600" y="3810000"/>
            <a:ext cx="6400800" cy="137160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Penn State Extension Service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Educational Outreach Webinar Series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August 9, 2012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5"/>
          <p:cNvSpPr txBox="1">
            <a:spLocks noChangeArrowheads="1"/>
          </p:cNvSpPr>
          <p:nvPr/>
        </p:nvSpPr>
        <p:spPr bwMode="auto">
          <a:xfrm>
            <a:off x="5486400" y="5562600"/>
            <a:ext cx="3657600" cy="830263"/>
          </a:xfrm>
          <a:prstGeom prst="rect">
            <a:avLst/>
          </a:prstGeom>
          <a:noFill/>
          <a:ln w="9525">
            <a:noFill/>
            <a:miter lim="800000"/>
            <a:headEnd/>
            <a:tailEnd/>
          </a:ln>
        </p:spPr>
        <p:txBody>
          <a:bodyPr>
            <a:spAutoFit/>
          </a:bodyPr>
          <a:lstStyle/>
          <a:p>
            <a:r>
              <a:rPr lang="en-US" sz="2400" dirty="0">
                <a:solidFill>
                  <a:schemeClr val="bg1"/>
                </a:solidFill>
                <a:latin typeface="Franklin Gothic Demi" pitchFamily="34" charset="0"/>
              </a:rPr>
              <a:t>Stephen W. Saunders</a:t>
            </a:r>
          </a:p>
          <a:p>
            <a:r>
              <a:rPr lang="en-US" sz="2400" i="1" dirty="0">
                <a:solidFill>
                  <a:schemeClr val="bg1"/>
                </a:solidFill>
                <a:latin typeface="Franklin Gothic Demi" pitchFamily="34" charset="0"/>
              </a:rPr>
              <a:t>SAUNDERS LAW LLC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Autofit/>
          </a:bodyPr>
          <a:lstStyle/>
          <a:p>
            <a:r>
              <a:rPr lang="en-US" sz="3600" b="1" dirty="0" smtClean="0">
                <a:solidFill>
                  <a:schemeClr val="tx1">
                    <a:lumMod val="65000"/>
                    <a:lumOff val="35000"/>
                  </a:schemeClr>
                </a:solidFill>
              </a:rPr>
              <a:t>Act 13 – Section 3302</a:t>
            </a:r>
            <a:br>
              <a:rPr lang="en-US" sz="3600" b="1" dirty="0" smtClean="0">
                <a:solidFill>
                  <a:schemeClr val="tx1">
                    <a:lumMod val="65000"/>
                    <a:lumOff val="35000"/>
                  </a:schemeClr>
                </a:solidFill>
              </a:rPr>
            </a:br>
            <a:r>
              <a:rPr lang="en-US" sz="3600" b="1" i="1" dirty="0" smtClean="0">
                <a:solidFill>
                  <a:schemeClr val="tx1">
                    <a:lumMod val="65000"/>
                    <a:lumOff val="35000"/>
                  </a:schemeClr>
                </a:solidFill>
              </a:rPr>
              <a:t> “Oil and Gas Operations”</a:t>
            </a:r>
            <a:endParaRPr lang="en-US" sz="3600" dirty="0">
              <a:solidFill>
                <a:schemeClr val="tx1">
                  <a:lumMod val="65000"/>
                  <a:lumOff val="35000"/>
                </a:schemeClr>
              </a:solidFill>
            </a:endParaRPr>
          </a:p>
        </p:txBody>
      </p:sp>
      <p:sp>
        <p:nvSpPr>
          <p:cNvPr id="8" name="Content Placeholder 7"/>
          <p:cNvSpPr>
            <a:spLocks noGrp="1"/>
          </p:cNvSpPr>
          <p:nvPr>
            <p:ph idx="1"/>
          </p:nvPr>
        </p:nvSpPr>
        <p:spPr>
          <a:xfrm>
            <a:off x="457200" y="1904999"/>
            <a:ext cx="8229600" cy="3886201"/>
          </a:xfrm>
        </p:spPr>
        <p:txBody>
          <a:bodyPr/>
          <a:lstStyle/>
          <a:p>
            <a:pPr>
              <a:buNone/>
            </a:pPr>
            <a:r>
              <a:rPr lang="en-US" b="1" dirty="0" smtClean="0">
                <a:solidFill>
                  <a:srgbClr val="FFFFFF"/>
                </a:solidFill>
                <a:effectLst>
                  <a:outerShdw blurRad="38100" dist="38100" dir="2700000" algn="tl">
                    <a:srgbClr val="000000">
                      <a:alpha val="43137"/>
                    </a:srgbClr>
                  </a:outerShdw>
                </a:effectLst>
              </a:rPr>
              <a:t>	</a:t>
            </a:r>
            <a:r>
              <a:rPr lang="en-US" b="1" dirty="0" smtClean="0">
                <a:solidFill>
                  <a:srgbClr val="FF0000"/>
                </a:solidFill>
              </a:rPr>
              <a:t>Any difference between section 3302 and former section 602 </a:t>
            </a:r>
            <a:r>
              <a:rPr lang="en-US" b="1" dirty="0" smtClean="0">
                <a:solidFill>
                  <a:schemeClr val="tx1">
                    <a:lumMod val="65000"/>
                    <a:lumOff val="35000"/>
                  </a:schemeClr>
                </a:solidFill>
              </a:rPr>
              <a:t>“is intended only to conform to the style of the Pennsylvania Consolidated Statutes and is not intended to change or affect the legislative intent, judicial construction or administration and implementation . .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Autofit/>
          </a:bodyPr>
          <a:lstStyle/>
          <a:p>
            <a:r>
              <a:rPr lang="en-US" sz="3600" b="1" dirty="0" smtClean="0">
                <a:solidFill>
                  <a:schemeClr val="tx1">
                    <a:lumMod val="65000"/>
                    <a:lumOff val="35000"/>
                  </a:schemeClr>
                </a:solidFill>
              </a:rPr>
              <a:t>Act 13 – Section 3302</a:t>
            </a:r>
            <a:br>
              <a:rPr lang="en-US" sz="3600" b="1" dirty="0" smtClean="0">
                <a:solidFill>
                  <a:schemeClr val="tx1">
                    <a:lumMod val="65000"/>
                    <a:lumOff val="35000"/>
                  </a:schemeClr>
                </a:solidFill>
              </a:rPr>
            </a:br>
            <a:r>
              <a:rPr lang="en-US" sz="3600" b="1" i="1" dirty="0" smtClean="0">
                <a:solidFill>
                  <a:schemeClr val="tx1">
                    <a:lumMod val="65000"/>
                    <a:lumOff val="35000"/>
                  </a:schemeClr>
                </a:solidFill>
              </a:rPr>
              <a:t> “Oil and Gas Operations”</a:t>
            </a:r>
            <a:endParaRPr lang="en-US" sz="3600" dirty="0">
              <a:solidFill>
                <a:schemeClr val="tx1">
                  <a:lumMod val="65000"/>
                  <a:lumOff val="35000"/>
                </a:schemeClr>
              </a:solidFill>
            </a:endParaRPr>
          </a:p>
        </p:txBody>
      </p:sp>
      <p:sp>
        <p:nvSpPr>
          <p:cNvPr id="8" name="Content Placeholder 7"/>
          <p:cNvSpPr>
            <a:spLocks noGrp="1"/>
          </p:cNvSpPr>
          <p:nvPr>
            <p:ph idx="1"/>
          </p:nvPr>
        </p:nvSpPr>
        <p:spPr>
          <a:xfrm>
            <a:off x="457200" y="1676400"/>
            <a:ext cx="8229600" cy="4190999"/>
          </a:xfrm>
        </p:spPr>
        <p:txBody>
          <a:bodyPr>
            <a:normAutofit/>
          </a:bodyPr>
          <a:lstStyle/>
          <a:p>
            <a:pPr>
              <a:buClr>
                <a:srgbClr val="FFFFFF"/>
              </a:buClr>
              <a:buSzPct val="70000"/>
              <a:defRPr/>
            </a:pPr>
            <a:r>
              <a:rPr lang="en-US" sz="2800" b="1" dirty="0" smtClean="0">
                <a:solidFill>
                  <a:schemeClr val="tx1">
                    <a:lumMod val="65000"/>
                    <a:lumOff val="35000"/>
                  </a:schemeClr>
                </a:solidFill>
              </a:rPr>
              <a:t>Section 3301 – Definition of Oil and Gas Operations:</a:t>
            </a:r>
          </a:p>
          <a:p>
            <a:pPr lvl="1">
              <a:buClr>
                <a:srgbClr val="FFFFFF"/>
              </a:buClr>
              <a:buSzPct val="70000"/>
              <a:buFont typeface="Arial" pitchFamily="34" charset="0"/>
              <a:buChar char="•"/>
              <a:defRPr/>
            </a:pPr>
            <a:r>
              <a:rPr lang="en-US" dirty="0" smtClean="0">
                <a:solidFill>
                  <a:schemeClr val="tx1">
                    <a:lumMod val="65000"/>
                    <a:lumOff val="35000"/>
                  </a:schemeClr>
                </a:solidFill>
              </a:rPr>
              <a:t>-</a:t>
            </a:r>
            <a:r>
              <a:rPr lang="en-US" b="1" dirty="0" smtClean="0">
                <a:solidFill>
                  <a:schemeClr val="tx1">
                    <a:lumMod val="65000"/>
                    <a:lumOff val="35000"/>
                  </a:schemeClr>
                </a:solidFill>
              </a:rPr>
              <a:t> </a:t>
            </a:r>
            <a:r>
              <a:rPr lang="en-US" dirty="0" smtClean="0">
                <a:solidFill>
                  <a:schemeClr val="tx1">
                    <a:lumMod val="65000"/>
                    <a:lumOff val="35000"/>
                  </a:schemeClr>
                </a:solidFill>
              </a:rPr>
              <a:t>Well location assessment</a:t>
            </a:r>
          </a:p>
          <a:p>
            <a:pPr lvl="1">
              <a:buClr>
                <a:srgbClr val="FFFFFF"/>
              </a:buClr>
              <a:buSzPct val="70000"/>
              <a:buFont typeface="Arial" pitchFamily="34" charset="0"/>
              <a:buChar char="•"/>
              <a:defRPr/>
            </a:pPr>
            <a:r>
              <a:rPr lang="en-US" dirty="0" smtClean="0">
                <a:solidFill>
                  <a:schemeClr val="tx1">
                    <a:lumMod val="65000"/>
                    <a:lumOff val="35000"/>
                  </a:schemeClr>
                </a:solidFill>
              </a:rPr>
              <a:t>- Water / fluid storage or impoundment</a:t>
            </a:r>
          </a:p>
          <a:p>
            <a:pPr lvl="1">
              <a:buClr>
                <a:srgbClr val="FFFFFF"/>
              </a:buClr>
              <a:buSzPct val="70000"/>
              <a:buFont typeface="Arial" pitchFamily="34" charset="0"/>
              <a:buChar char="•"/>
              <a:defRPr/>
            </a:pPr>
            <a:r>
              <a:rPr lang="en-US" dirty="0" smtClean="0">
                <a:solidFill>
                  <a:schemeClr val="tx1">
                    <a:lumMod val="65000"/>
                    <a:lumOff val="35000"/>
                  </a:schemeClr>
                </a:solidFill>
              </a:rPr>
              <a:t>- Pipelines</a:t>
            </a:r>
          </a:p>
          <a:p>
            <a:pPr lvl="1">
              <a:buClr>
                <a:srgbClr val="FFFFFF"/>
              </a:buClr>
              <a:buSzPct val="70000"/>
              <a:buFont typeface="Arial" pitchFamily="34" charset="0"/>
              <a:buChar char="•"/>
              <a:defRPr/>
            </a:pPr>
            <a:r>
              <a:rPr lang="en-US" dirty="0" smtClean="0">
                <a:solidFill>
                  <a:schemeClr val="tx1">
                    <a:lumMod val="65000"/>
                    <a:lumOff val="35000"/>
                  </a:schemeClr>
                </a:solidFill>
              </a:rPr>
              <a:t>- Compressor stations</a:t>
            </a:r>
          </a:p>
          <a:p>
            <a:pPr lvl="1">
              <a:buClr>
                <a:srgbClr val="FFFFFF"/>
              </a:buClr>
              <a:buSzPct val="70000"/>
              <a:buFont typeface="Arial" pitchFamily="34" charset="0"/>
              <a:buChar char="•"/>
              <a:defRPr/>
            </a:pPr>
            <a:r>
              <a:rPr lang="en-US" dirty="0" smtClean="0">
                <a:solidFill>
                  <a:schemeClr val="tx1">
                    <a:lumMod val="65000"/>
                    <a:lumOff val="35000"/>
                  </a:schemeClr>
                </a:solidFill>
              </a:rPr>
              <a:t>- Natural gas processing plants</a:t>
            </a:r>
          </a:p>
          <a:p>
            <a:pPr lvl="1">
              <a:buClr>
                <a:srgbClr val="FFFFFF"/>
              </a:buClr>
              <a:buSzPct val="70000"/>
              <a:buFont typeface="Arial" pitchFamily="34" charset="0"/>
              <a:buChar char="•"/>
              <a:defRPr/>
            </a:pPr>
            <a:r>
              <a:rPr lang="en-US" dirty="0" smtClean="0">
                <a:solidFill>
                  <a:schemeClr val="tx1">
                    <a:lumMod val="65000"/>
                    <a:lumOff val="35000"/>
                  </a:schemeClr>
                </a:solidFill>
              </a:rPr>
              <a:t>- Equipment directly associated with activities       and necessarily located at or adjacent to site</a:t>
            </a:r>
          </a:p>
          <a:p>
            <a:pPr lvl="1">
              <a:buClr>
                <a:srgbClr val="FFFFFF"/>
              </a:buClr>
              <a:buSzPct val="70000"/>
              <a:buFont typeface="Arial" pitchFamily="34" charset="0"/>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b="1" dirty="0" smtClean="0">
                <a:solidFill>
                  <a:schemeClr val="tx1">
                    <a:lumMod val="65000"/>
                    <a:lumOff val="35000"/>
                  </a:schemeClr>
                </a:solidFill>
              </a:rPr>
              <a:t>Act 13 – Section 3303</a:t>
            </a:r>
            <a:br>
              <a:rPr lang="en-US" b="1" dirty="0" smtClean="0">
                <a:solidFill>
                  <a:schemeClr val="tx1">
                    <a:lumMod val="65000"/>
                    <a:lumOff val="35000"/>
                  </a:schemeClr>
                </a:solidFill>
              </a:rPr>
            </a:br>
            <a:r>
              <a:rPr lang="en-US" b="1" i="1" dirty="0" smtClean="0">
                <a:solidFill>
                  <a:schemeClr val="tx1">
                    <a:lumMod val="65000"/>
                    <a:lumOff val="35000"/>
                  </a:schemeClr>
                </a:solidFill>
              </a:rPr>
              <a:t> Environmental statutes</a:t>
            </a:r>
            <a:endParaRPr lang="en-US" dirty="0"/>
          </a:p>
        </p:txBody>
      </p:sp>
      <p:sp>
        <p:nvSpPr>
          <p:cNvPr id="8" name="Content Placeholder 7"/>
          <p:cNvSpPr>
            <a:spLocks noGrp="1"/>
          </p:cNvSpPr>
          <p:nvPr>
            <p:ph idx="1"/>
          </p:nvPr>
        </p:nvSpPr>
        <p:spPr>
          <a:xfrm>
            <a:off x="457200" y="1904999"/>
            <a:ext cx="8229600" cy="3886201"/>
          </a:xfrm>
        </p:spPr>
        <p:txBody>
          <a:bodyPr/>
          <a:lstStyle/>
          <a:p>
            <a:endParaRPr lang="en-US" dirty="0" smtClean="0">
              <a:solidFill>
                <a:schemeClr val="tx1">
                  <a:lumMod val="65000"/>
                  <a:lumOff val="35000"/>
                </a:schemeClr>
              </a:solidFill>
            </a:endParaRPr>
          </a:p>
          <a:p>
            <a:r>
              <a:rPr lang="en-US" dirty="0" smtClean="0">
                <a:solidFill>
                  <a:schemeClr val="tx1">
                    <a:lumMod val="65000"/>
                    <a:lumOff val="35000"/>
                  </a:schemeClr>
                </a:solidFill>
              </a:rPr>
              <a:t>To the extent that environmental acts regulate oil and gas operations, they occupy the entire field of regulation</a:t>
            </a:r>
          </a:p>
          <a:p>
            <a:r>
              <a:rPr lang="en-US" b="1" dirty="0" smtClean="0">
                <a:solidFill>
                  <a:srgbClr val="FF0000"/>
                </a:solidFill>
              </a:rPr>
              <a:t>Local ordinances are preempted</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b="1" dirty="0" smtClean="0">
                <a:solidFill>
                  <a:schemeClr val="tx1">
                    <a:lumMod val="65000"/>
                    <a:lumOff val="35000"/>
                  </a:schemeClr>
                </a:solidFill>
              </a:rPr>
              <a:t>Act 13 – Section 3303</a:t>
            </a:r>
            <a:br>
              <a:rPr lang="en-US" b="1" dirty="0" smtClean="0">
                <a:solidFill>
                  <a:schemeClr val="tx1">
                    <a:lumMod val="65000"/>
                    <a:lumOff val="35000"/>
                  </a:schemeClr>
                </a:solidFill>
              </a:rPr>
            </a:br>
            <a:r>
              <a:rPr lang="en-US" b="1" i="1" dirty="0" smtClean="0">
                <a:solidFill>
                  <a:schemeClr val="tx1">
                    <a:lumMod val="65000"/>
                    <a:lumOff val="35000"/>
                  </a:schemeClr>
                </a:solidFill>
              </a:rPr>
              <a:t> Environmental Statutes</a:t>
            </a:r>
            <a:endParaRPr lang="en-US" dirty="0">
              <a:solidFill>
                <a:schemeClr val="tx1">
                  <a:lumMod val="65000"/>
                  <a:lumOff val="35000"/>
                </a:schemeClr>
              </a:solidFill>
            </a:endParaRPr>
          </a:p>
        </p:txBody>
      </p:sp>
      <p:sp>
        <p:nvSpPr>
          <p:cNvPr id="8" name="Content Placeholder 7"/>
          <p:cNvSpPr>
            <a:spLocks noGrp="1"/>
          </p:cNvSpPr>
          <p:nvPr>
            <p:ph idx="1"/>
          </p:nvPr>
        </p:nvSpPr>
        <p:spPr>
          <a:xfrm>
            <a:off x="457200" y="1600201"/>
            <a:ext cx="8229600" cy="4191000"/>
          </a:xfrm>
        </p:spPr>
        <p:txBody>
          <a:bodyPr>
            <a:normAutofit fontScale="92500" lnSpcReduction="10000"/>
          </a:bodyPr>
          <a:lstStyle/>
          <a:p>
            <a:pPr algn="ctr">
              <a:buNone/>
            </a:pPr>
            <a:r>
              <a:rPr lang="en-US" sz="3000" b="1" dirty="0" smtClean="0">
                <a:solidFill>
                  <a:schemeClr val="tx1">
                    <a:lumMod val="65000"/>
                    <a:lumOff val="35000"/>
                  </a:schemeClr>
                </a:solidFill>
              </a:rPr>
              <a:t>Section 3302 – Definition of Environmental Acts:</a:t>
            </a:r>
          </a:p>
          <a:p>
            <a:pPr>
              <a:buNone/>
            </a:pPr>
            <a:r>
              <a:rPr lang="en-US" sz="3000" dirty="0" smtClean="0">
                <a:solidFill>
                  <a:schemeClr val="tx1">
                    <a:lumMod val="65000"/>
                    <a:lumOff val="35000"/>
                  </a:schemeClr>
                </a:solidFill>
              </a:rPr>
              <a:t>		To the extent that statutes regulate oil and gas 	operations</a:t>
            </a:r>
          </a:p>
          <a:p>
            <a:pPr>
              <a:buNone/>
            </a:pPr>
            <a:r>
              <a:rPr lang="en-US" sz="3000" dirty="0" smtClean="0">
                <a:solidFill>
                  <a:schemeClr val="tx1">
                    <a:lumMod val="65000"/>
                    <a:lumOff val="35000"/>
                  </a:schemeClr>
                </a:solidFill>
              </a:rPr>
              <a:t>		State statutes:</a:t>
            </a:r>
          </a:p>
          <a:p>
            <a:pPr>
              <a:buNone/>
            </a:pPr>
            <a:r>
              <a:rPr lang="en-US" sz="3000" dirty="0" smtClean="0">
                <a:solidFill>
                  <a:schemeClr val="tx1">
                    <a:lumMod val="65000"/>
                    <a:lumOff val="35000"/>
                  </a:schemeClr>
                </a:solidFill>
              </a:rPr>
              <a:t>		- for the protection of the environment or</a:t>
            </a:r>
          </a:p>
          <a:p>
            <a:pPr>
              <a:buNone/>
            </a:pPr>
            <a:r>
              <a:rPr lang="en-US" sz="3000" dirty="0" smtClean="0">
                <a:solidFill>
                  <a:schemeClr val="tx1">
                    <a:lumMod val="65000"/>
                    <a:lumOff val="35000"/>
                  </a:schemeClr>
                </a:solidFill>
              </a:rPr>
              <a:t>		- for the protection of public health, safety,         	welfare</a:t>
            </a:r>
          </a:p>
          <a:p>
            <a:pPr>
              <a:buNone/>
            </a:pPr>
            <a:r>
              <a:rPr lang="en-US" sz="3000" dirty="0" smtClean="0">
                <a:solidFill>
                  <a:schemeClr val="tx1">
                    <a:lumMod val="65000"/>
                    <a:lumOff val="35000"/>
                  </a:schemeClr>
                </a:solidFill>
              </a:rPr>
              <a:t>		Federal statutes:</a:t>
            </a:r>
          </a:p>
          <a:p>
            <a:pPr>
              <a:buNone/>
            </a:pPr>
            <a:r>
              <a:rPr lang="en-US" sz="3000" dirty="0" smtClean="0">
                <a:solidFill>
                  <a:schemeClr val="tx1">
                    <a:lumMod val="65000"/>
                    <a:lumOff val="35000"/>
                  </a:schemeClr>
                </a:solidFill>
              </a:rPr>
              <a:t>		- for the protection of the environment </a:t>
            </a:r>
            <a:r>
              <a:rPr lang="en-US" b="1" dirty="0" smtClean="0">
                <a:solidFill>
                  <a:schemeClr val="tx1">
                    <a:lumMod val="65000"/>
                    <a:lumOff val="35000"/>
                  </a:schemeClr>
                </a:solidFill>
              </a:rPr>
              <a:t>	</a:t>
            </a:r>
          </a:p>
          <a:p>
            <a:pPr>
              <a:buNone/>
            </a:pPr>
            <a:endParaRPr lang="en-US" b="1" dirty="0" smtClean="0">
              <a:solidFill>
                <a:schemeClr val="tx1">
                  <a:lumMod val="65000"/>
                  <a:lumOff val="35000"/>
                </a:schemeClr>
              </a:solidFill>
            </a:endParaRP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b="1" dirty="0" smtClean="0">
                <a:solidFill>
                  <a:schemeClr val="tx1">
                    <a:lumMod val="65000"/>
                    <a:lumOff val="35000"/>
                  </a:schemeClr>
                </a:solidFill>
              </a:rPr>
              <a:t>Act 13 – Section 3304</a:t>
            </a:r>
            <a:br>
              <a:rPr lang="en-US" b="1" dirty="0" smtClean="0">
                <a:solidFill>
                  <a:schemeClr val="tx1">
                    <a:lumMod val="65000"/>
                    <a:lumOff val="35000"/>
                  </a:schemeClr>
                </a:solidFill>
              </a:rPr>
            </a:br>
            <a:r>
              <a:rPr lang="en-US" b="1" i="1" dirty="0" smtClean="0">
                <a:solidFill>
                  <a:schemeClr val="tx1">
                    <a:lumMod val="65000"/>
                    <a:lumOff val="35000"/>
                  </a:schemeClr>
                </a:solidFill>
              </a:rPr>
              <a:t> “Reasonable Development”</a:t>
            </a:r>
            <a:endParaRPr lang="en-US" dirty="0"/>
          </a:p>
        </p:txBody>
      </p:sp>
      <p:sp>
        <p:nvSpPr>
          <p:cNvPr id="8" name="Content Placeholder 7"/>
          <p:cNvSpPr>
            <a:spLocks noGrp="1"/>
          </p:cNvSpPr>
          <p:nvPr>
            <p:ph idx="1"/>
          </p:nvPr>
        </p:nvSpPr>
        <p:spPr>
          <a:xfrm>
            <a:off x="457200" y="1600201"/>
            <a:ext cx="8229600" cy="4191000"/>
          </a:xfrm>
        </p:spPr>
        <p:txBody>
          <a:bodyPr>
            <a:normAutofit lnSpcReduction="10000"/>
          </a:bodyPr>
          <a:lstStyle/>
          <a:p>
            <a:pPr marL="457200" lvl="1" indent="0">
              <a:buClr>
                <a:srgbClr val="FFFFFF"/>
              </a:buClr>
              <a:buSzPct val="70000"/>
              <a:buNone/>
              <a:defRPr/>
            </a:pPr>
            <a:endParaRPr lang="en-US" dirty="0" smtClean="0">
              <a:solidFill>
                <a:schemeClr val="tx1">
                  <a:lumMod val="65000"/>
                  <a:lumOff val="35000"/>
                </a:schemeClr>
              </a:solidFill>
            </a:endParaRPr>
          </a:p>
          <a:p>
            <a:pPr marL="457200" lvl="1" indent="0">
              <a:buClr>
                <a:srgbClr val="FFFFFF"/>
              </a:buClr>
              <a:buSzPct val="70000"/>
              <a:buNone/>
              <a:defRPr/>
            </a:pPr>
            <a:r>
              <a:rPr lang="en-US" dirty="0" smtClean="0">
                <a:solidFill>
                  <a:schemeClr val="tx1">
                    <a:lumMod val="65000"/>
                    <a:lumOff val="35000"/>
                  </a:schemeClr>
                </a:solidFill>
              </a:rPr>
              <a:t>Shall allow well and pipeline location assessment operations</a:t>
            </a:r>
          </a:p>
          <a:p>
            <a:pPr marL="457200" lvl="1" indent="0">
              <a:buClr>
                <a:srgbClr val="FFFFFF"/>
              </a:buClr>
              <a:buSzPct val="70000"/>
              <a:buNone/>
              <a:defRPr/>
            </a:pPr>
            <a:endParaRPr lang="en-US" dirty="0" smtClean="0">
              <a:solidFill>
                <a:schemeClr val="tx1">
                  <a:lumMod val="65000"/>
                  <a:lumOff val="35000"/>
                </a:schemeClr>
              </a:solidFill>
            </a:endParaRPr>
          </a:p>
          <a:p>
            <a:pPr marL="457200" lvl="1" indent="0">
              <a:buClr>
                <a:srgbClr val="FFFFFF"/>
              </a:buClr>
              <a:buSzPct val="70000"/>
              <a:buNone/>
              <a:defRPr/>
            </a:pPr>
            <a:r>
              <a:rPr lang="en-US" dirty="0" smtClean="0">
                <a:solidFill>
                  <a:schemeClr val="tx1">
                    <a:lumMod val="65000"/>
                    <a:lumOff val="35000"/>
                  </a:schemeClr>
                </a:solidFill>
              </a:rPr>
              <a:t>Conditions cannot be more stringent than on other industrial uses</a:t>
            </a:r>
          </a:p>
          <a:p>
            <a:pPr marL="457200" lvl="1" indent="0">
              <a:buClr>
                <a:srgbClr val="FFFFFF"/>
              </a:buClr>
              <a:buSzPct val="70000"/>
              <a:buNone/>
              <a:defRPr/>
            </a:pPr>
            <a:endParaRPr lang="en-US" dirty="0" smtClean="0">
              <a:solidFill>
                <a:schemeClr val="tx1">
                  <a:lumMod val="65000"/>
                  <a:lumOff val="35000"/>
                </a:schemeClr>
              </a:solidFill>
            </a:endParaRPr>
          </a:p>
          <a:p>
            <a:pPr marL="457200" lvl="1" indent="0">
              <a:buClr>
                <a:srgbClr val="FFFFFF"/>
              </a:buClr>
              <a:buSzPct val="70000"/>
              <a:buNone/>
              <a:defRPr/>
            </a:pPr>
            <a:r>
              <a:rPr lang="en-US" dirty="0" smtClean="0">
                <a:solidFill>
                  <a:schemeClr val="tx1">
                    <a:lumMod val="65000"/>
                    <a:lumOff val="35000"/>
                  </a:schemeClr>
                </a:solidFill>
              </a:rPr>
              <a:t>Limited review periods for permitted or conditional uses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b="1" dirty="0" smtClean="0">
                <a:solidFill>
                  <a:schemeClr val="tx1">
                    <a:lumMod val="65000"/>
                    <a:lumOff val="35000"/>
                  </a:schemeClr>
                </a:solidFill>
              </a:rPr>
              <a:t>Act 13 – Section 3304</a:t>
            </a:r>
            <a:br>
              <a:rPr lang="en-US" b="1" dirty="0" smtClean="0">
                <a:solidFill>
                  <a:schemeClr val="tx1">
                    <a:lumMod val="65000"/>
                    <a:lumOff val="35000"/>
                  </a:schemeClr>
                </a:solidFill>
              </a:rPr>
            </a:br>
            <a:r>
              <a:rPr lang="en-US" b="1" i="1" dirty="0" smtClean="0">
                <a:solidFill>
                  <a:schemeClr val="tx1">
                    <a:lumMod val="65000"/>
                    <a:lumOff val="35000"/>
                  </a:schemeClr>
                </a:solidFill>
              </a:rPr>
              <a:t> “Reasonable Development”</a:t>
            </a:r>
            <a:endParaRPr lang="en-US" dirty="0"/>
          </a:p>
        </p:txBody>
      </p:sp>
      <p:sp>
        <p:nvSpPr>
          <p:cNvPr id="8" name="Content Placeholder 7"/>
          <p:cNvSpPr>
            <a:spLocks noGrp="1"/>
          </p:cNvSpPr>
          <p:nvPr>
            <p:ph idx="1"/>
          </p:nvPr>
        </p:nvSpPr>
        <p:spPr>
          <a:xfrm>
            <a:off x="457200" y="1600201"/>
            <a:ext cx="8229600" cy="4191000"/>
          </a:xfrm>
        </p:spPr>
        <p:txBody>
          <a:bodyPr>
            <a:normAutofit fontScale="92500" lnSpcReduction="10000"/>
          </a:bodyPr>
          <a:lstStyle/>
          <a:p>
            <a:pPr lvl="1">
              <a:buClr>
                <a:srgbClr val="FFFFFF"/>
              </a:buClr>
              <a:buSzPct val="70000"/>
              <a:buFont typeface="Arial" pitchFamily="34" charset="0"/>
              <a:buChar char="•"/>
              <a:defRPr/>
            </a:pPr>
            <a:endParaRPr lang="en-US" sz="2400" dirty="0" smtClean="0">
              <a:solidFill>
                <a:schemeClr val="tx1">
                  <a:lumMod val="65000"/>
                  <a:lumOff val="35000"/>
                </a:schemeClr>
              </a:solidFill>
            </a:endParaRPr>
          </a:p>
          <a:p>
            <a:pPr marL="285750" lvl="1" indent="-171450">
              <a:buClr>
                <a:srgbClr val="FFFFFF"/>
              </a:buClr>
              <a:buSzPct val="70000"/>
              <a:buFont typeface="Arial" pitchFamily="34" charset="0"/>
              <a:buChar char="•"/>
              <a:defRPr/>
            </a:pPr>
            <a:r>
              <a:rPr lang="en-US" dirty="0" smtClean="0">
                <a:solidFill>
                  <a:schemeClr val="tx1">
                    <a:lumMod val="65000"/>
                    <a:lumOff val="35000"/>
                  </a:schemeClr>
                </a:solidFill>
              </a:rPr>
              <a:t>With some exceptions, </a:t>
            </a:r>
            <a:r>
              <a:rPr lang="en-US" dirty="0" smtClean="0">
                <a:solidFill>
                  <a:srgbClr val="FF0000"/>
                </a:solidFill>
              </a:rPr>
              <a:t>oil and gas operations </a:t>
            </a:r>
            <a:r>
              <a:rPr lang="en-US" dirty="0" smtClean="0">
                <a:solidFill>
                  <a:schemeClr val="tx1">
                    <a:lumMod val="65000"/>
                    <a:lumOff val="35000"/>
                  </a:schemeClr>
                </a:solidFill>
              </a:rPr>
              <a:t>must be permitted use </a:t>
            </a:r>
            <a:r>
              <a:rPr lang="en-US" dirty="0" smtClean="0">
                <a:solidFill>
                  <a:srgbClr val="FF0000"/>
                </a:solidFill>
              </a:rPr>
              <a:t>in all zoning districts</a:t>
            </a:r>
          </a:p>
          <a:p>
            <a:pPr marL="285750" lvl="1" indent="-171450">
              <a:buClr>
                <a:srgbClr val="FFFFFF"/>
              </a:buClr>
              <a:buSzPct val="70000"/>
              <a:buFont typeface="Wingdings" pitchFamily="2" charset="2"/>
              <a:buChar char="§"/>
              <a:defRPr/>
            </a:pPr>
            <a:r>
              <a:rPr lang="en-US" dirty="0" smtClean="0">
                <a:solidFill>
                  <a:schemeClr val="tx1">
                    <a:lumMod val="65000"/>
                    <a:lumOff val="35000"/>
                  </a:schemeClr>
                </a:solidFill>
              </a:rPr>
              <a:t>With some exceptions, </a:t>
            </a:r>
            <a:r>
              <a:rPr lang="en-US" dirty="0" smtClean="0">
                <a:solidFill>
                  <a:srgbClr val="FF0000"/>
                </a:solidFill>
              </a:rPr>
              <a:t>impoundments areas </a:t>
            </a:r>
            <a:r>
              <a:rPr lang="en-US" dirty="0" smtClean="0">
                <a:solidFill>
                  <a:schemeClr val="tx1">
                    <a:lumMod val="65000"/>
                    <a:lumOff val="35000"/>
                  </a:schemeClr>
                </a:solidFill>
              </a:rPr>
              <a:t>must be authorized as </a:t>
            </a:r>
            <a:r>
              <a:rPr lang="en-US" dirty="0" smtClean="0">
                <a:solidFill>
                  <a:srgbClr val="FF0000"/>
                </a:solidFill>
              </a:rPr>
              <a:t>permitted use</a:t>
            </a:r>
            <a:endParaRPr lang="en-US" dirty="0" smtClean="0">
              <a:solidFill>
                <a:schemeClr val="tx1">
                  <a:lumMod val="65000"/>
                  <a:lumOff val="35000"/>
                </a:schemeClr>
              </a:solidFill>
            </a:endParaRPr>
          </a:p>
          <a:p>
            <a:pPr marL="285750" lvl="1" indent="-171450">
              <a:buClr>
                <a:srgbClr val="FFFFFF"/>
              </a:buClr>
              <a:buSzPct val="70000"/>
              <a:buFont typeface="Wingdings" pitchFamily="2" charset="2"/>
              <a:buChar char="§"/>
              <a:defRPr/>
            </a:pPr>
            <a:r>
              <a:rPr lang="en-US" dirty="0" smtClean="0">
                <a:solidFill>
                  <a:schemeClr val="tx1">
                    <a:lumMod val="65000"/>
                    <a:lumOff val="35000"/>
                  </a:schemeClr>
                </a:solidFill>
              </a:rPr>
              <a:t>With some exceptions, </a:t>
            </a:r>
            <a:r>
              <a:rPr lang="en-US" dirty="0" smtClean="0">
                <a:solidFill>
                  <a:srgbClr val="FF0000"/>
                </a:solidFill>
              </a:rPr>
              <a:t>compressor stations </a:t>
            </a:r>
            <a:r>
              <a:rPr lang="en-US" dirty="0" smtClean="0">
                <a:solidFill>
                  <a:schemeClr val="tx1">
                    <a:lumMod val="65000"/>
                    <a:lumOff val="35000"/>
                  </a:schemeClr>
                </a:solidFill>
              </a:rPr>
              <a:t>must be authorized as </a:t>
            </a:r>
            <a:r>
              <a:rPr lang="en-US" dirty="0" smtClean="0">
                <a:solidFill>
                  <a:srgbClr val="FF0000"/>
                </a:solidFill>
              </a:rPr>
              <a:t>permitted use</a:t>
            </a:r>
            <a:r>
              <a:rPr lang="en-US" dirty="0" smtClean="0">
                <a:solidFill>
                  <a:schemeClr val="tx1">
                    <a:lumMod val="65000"/>
                    <a:lumOff val="35000"/>
                  </a:schemeClr>
                </a:solidFill>
              </a:rPr>
              <a:t> in </a:t>
            </a:r>
            <a:r>
              <a:rPr lang="en-US" dirty="0" smtClean="0">
                <a:solidFill>
                  <a:srgbClr val="FF0000"/>
                </a:solidFill>
              </a:rPr>
              <a:t>agricultural</a:t>
            </a:r>
            <a:r>
              <a:rPr lang="en-US" dirty="0" smtClean="0">
                <a:solidFill>
                  <a:schemeClr val="tx1">
                    <a:lumMod val="65000"/>
                    <a:lumOff val="35000"/>
                  </a:schemeClr>
                </a:solidFill>
              </a:rPr>
              <a:t> and </a:t>
            </a:r>
            <a:r>
              <a:rPr lang="en-US" dirty="0" smtClean="0">
                <a:solidFill>
                  <a:srgbClr val="FF0000"/>
                </a:solidFill>
              </a:rPr>
              <a:t>industrial districts</a:t>
            </a:r>
          </a:p>
          <a:p>
            <a:pPr marL="285750" lvl="1" indent="-171450">
              <a:buClr>
                <a:srgbClr val="FFFFFF"/>
              </a:buClr>
              <a:buSzPct val="70000"/>
              <a:buFont typeface="Arial" pitchFamily="34" charset="0"/>
              <a:buChar char="•"/>
              <a:defRPr/>
            </a:pPr>
            <a:r>
              <a:rPr lang="en-US" dirty="0" smtClean="0">
                <a:solidFill>
                  <a:schemeClr val="tx1">
                    <a:lumMod val="65000"/>
                    <a:lumOff val="35000"/>
                  </a:schemeClr>
                </a:solidFill>
              </a:rPr>
              <a:t>With some exceptions, </a:t>
            </a:r>
            <a:r>
              <a:rPr lang="en-US" dirty="0" smtClean="0">
                <a:solidFill>
                  <a:srgbClr val="FF0000"/>
                </a:solidFill>
              </a:rPr>
              <a:t>processing plants </a:t>
            </a:r>
            <a:r>
              <a:rPr lang="en-US" dirty="0" smtClean="0">
                <a:solidFill>
                  <a:schemeClr val="tx1">
                    <a:lumMod val="65000"/>
                    <a:lumOff val="35000"/>
                  </a:schemeClr>
                </a:solidFill>
              </a:rPr>
              <a:t>must be authorized as </a:t>
            </a:r>
            <a:r>
              <a:rPr lang="en-US" dirty="0" smtClean="0">
                <a:solidFill>
                  <a:srgbClr val="FF0000"/>
                </a:solidFill>
              </a:rPr>
              <a:t>permitted use </a:t>
            </a:r>
            <a:r>
              <a:rPr lang="en-US" dirty="0" smtClean="0">
                <a:solidFill>
                  <a:schemeClr val="tx1">
                    <a:lumMod val="65000"/>
                    <a:lumOff val="35000"/>
                  </a:schemeClr>
                </a:solidFill>
              </a:rPr>
              <a:t>in </a:t>
            </a:r>
            <a:r>
              <a:rPr lang="en-US" dirty="0" smtClean="0">
                <a:solidFill>
                  <a:srgbClr val="FF0000"/>
                </a:solidFill>
              </a:rPr>
              <a:t>industrial districts</a:t>
            </a:r>
          </a:p>
          <a:p>
            <a:pPr lvl="1">
              <a:buClr>
                <a:srgbClr val="FFFFFF"/>
              </a:buClr>
              <a:buSzPct val="70000"/>
              <a:buNone/>
              <a:defRPr/>
            </a:pPr>
            <a:endParaRPr lang="en-US" dirty="0" smtClean="0">
              <a:solidFill>
                <a:srgbClr val="FF0000"/>
              </a:solidFill>
            </a:endParaRPr>
          </a:p>
          <a:p>
            <a:pPr lvl="1">
              <a:buClr>
                <a:srgbClr val="FFFFFF"/>
              </a:buClr>
              <a:buSzPct val="70000"/>
              <a:buFont typeface="Wingdings" pitchFamily="2" charset="2"/>
              <a:buChar char="§"/>
              <a:defRPr/>
            </a:pPr>
            <a:endParaRPr lang="en-US" dirty="0" smtClean="0">
              <a:solidFill>
                <a:srgbClr val="FF0000"/>
              </a:solidFill>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b="1" dirty="0" smtClean="0">
                <a:solidFill>
                  <a:schemeClr val="tx1">
                    <a:lumMod val="65000"/>
                    <a:lumOff val="35000"/>
                  </a:schemeClr>
                </a:solidFill>
              </a:rPr>
              <a:t>Act 13 – Section 3304</a:t>
            </a:r>
            <a:br>
              <a:rPr lang="en-US" b="1" dirty="0" smtClean="0">
                <a:solidFill>
                  <a:schemeClr val="tx1">
                    <a:lumMod val="65000"/>
                    <a:lumOff val="35000"/>
                  </a:schemeClr>
                </a:solidFill>
              </a:rPr>
            </a:br>
            <a:r>
              <a:rPr lang="en-US" b="1" i="1" dirty="0" smtClean="0">
                <a:solidFill>
                  <a:schemeClr val="tx1">
                    <a:lumMod val="65000"/>
                    <a:lumOff val="35000"/>
                  </a:schemeClr>
                </a:solidFill>
              </a:rPr>
              <a:t> “Reasonable Development”</a:t>
            </a:r>
            <a:endParaRPr lang="en-US" dirty="0"/>
          </a:p>
        </p:txBody>
      </p:sp>
      <p:sp>
        <p:nvSpPr>
          <p:cNvPr id="8" name="Content Placeholder 7"/>
          <p:cNvSpPr>
            <a:spLocks noGrp="1"/>
          </p:cNvSpPr>
          <p:nvPr>
            <p:ph idx="1"/>
          </p:nvPr>
        </p:nvSpPr>
        <p:spPr>
          <a:xfrm>
            <a:off x="457200" y="1752599"/>
            <a:ext cx="8229600" cy="4038601"/>
          </a:xfrm>
        </p:spPr>
        <p:txBody>
          <a:bodyPr>
            <a:normAutofit/>
          </a:bodyPr>
          <a:lstStyle/>
          <a:p>
            <a:r>
              <a:rPr lang="en-US" sz="2800" dirty="0" smtClean="0">
                <a:solidFill>
                  <a:schemeClr val="tx1">
                    <a:lumMod val="65000"/>
                    <a:lumOff val="35000"/>
                  </a:schemeClr>
                </a:solidFill>
              </a:rPr>
              <a:t>Restrictions on overweight vehicles shall only be allowed by state law</a:t>
            </a:r>
          </a:p>
          <a:p>
            <a:r>
              <a:rPr lang="en-US" sz="2800" dirty="0" smtClean="0">
                <a:solidFill>
                  <a:schemeClr val="tx1">
                    <a:lumMod val="65000"/>
                    <a:lumOff val="35000"/>
                  </a:schemeClr>
                </a:solidFill>
              </a:rPr>
              <a:t>Ordinances shall not impose limitation on hours of operation for activities, subject to exceptions</a:t>
            </a:r>
          </a:p>
          <a:p>
            <a:r>
              <a:rPr lang="en-US" sz="2800" dirty="0" smtClean="0">
                <a:solidFill>
                  <a:schemeClr val="tx1">
                    <a:lumMod val="65000"/>
                    <a:lumOff val="35000"/>
                  </a:schemeClr>
                </a:solidFill>
              </a:rPr>
              <a:t>Set-back distances cannot exceed those in Chapter 32</a:t>
            </a:r>
          </a:p>
          <a:p>
            <a:r>
              <a:rPr lang="en-US" sz="2800" dirty="0" smtClean="0">
                <a:solidFill>
                  <a:schemeClr val="tx1">
                    <a:lumMod val="65000"/>
                    <a:lumOff val="35000"/>
                  </a:schemeClr>
                </a:solidFill>
              </a:rPr>
              <a:t>Set-back distances cannot be more stringent than those for other industrial uses</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Autofit/>
          </a:bodyPr>
          <a:lstStyle/>
          <a:p>
            <a:r>
              <a:rPr lang="en-US" sz="4000" b="1" dirty="0" smtClean="0">
                <a:solidFill>
                  <a:schemeClr val="tx1">
                    <a:lumMod val="65000"/>
                    <a:lumOff val="35000"/>
                  </a:schemeClr>
                </a:solidFill>
              </a:rPr>
              <a:t>Act 13 – Section 3309</a:t>
            </a:r>
            <a:br>
              <a:rPr lang="en-US" sz="4000" b="1" dirty="0" smtClean="0">
                <a:solidFill>
                  <a:schemeClr val="tx1">
                    <a:lumMod val="65000"/>
                    <a:lumOff val="35000"/>
                  </a:schemeClr>
                </a:solidFill>
              </a:rPr>
            </a:br>
            <a:r>
              <a:rPr lang="en-US" sz="4000" b="1" i="1" dirty="0" smtClean="0">
                <a:solidFill>
                  <a:schemeClr val="tx1">
                    <a:lumMod val="65000"/>
                    <a:lumOff val="35000"/>
                  </a:schemeClr>
                </a:solidFill>
              </a:rPr>
              <a:t> Application</a:t>
            </a:r>
            <a:endParaRPr lang="en-US" sz="4000" dirty="0">
              <a:solidFill>
                <a:schemeClr val="tx1">
                  <a:lumMod val="65000"/>
                  <a:lumOff val="35000"/>
                </a:schemeClr>
              </a:solidFill>
            </a:endParaRPr>
          </a:p>
        </p:txBody>
      </p:sp>
      <p:sp>
        <p:nvSpPr>
          <p:cNvPr id="8" name="Content Placeholder 7"/>
          <p:cNvSpPr>
            <a:spLocks noGrp="1"/>
          </p:cNvSpPr>
          <p:nvPr>
            <p:ph idx="1"/>
          </p:nvPr>
        </p:nvSpPr>
        <p:spPr>
          <a:xfrm>
            <a:off x="838200" y="1600201"/>
            <a:ext cx="7467600" cy="4191000"/>
          </a:xfrm>
        </p:spPr>
        <p:txBody>
          <a:bodyPr>
            <a:normAutofit/>
          </a:bodyPr>
          <a:lstStyle/>
          <a:p>
            <a:pPr lvl="1">
              <a:buClr>
                <a:srgbClr val="FFFFFF"/>
              </a:buClr>
              <a:buSzPct val="70000"/>
              <a:buFont typeface="Wingdings" pitchFamily="2" charset="2"/>
              <a:buChar char="§"/>
              <a:defRPr/>
            </a:pPr>
            <a:endParaRPr lang="en-US" sz="2400" b="1" dirty="0" smtClean="0">
              <a:solidFill>
                <a:schemeClr val="tx1">
                  <a:lumMod val="65000"/>
                  <a:lumOff val="35000"/>
                </a:schemeClr>
              </a:solidFill>
            </a:endParaRPr>
          </a:p>
          <a:p>
            <a:r>
              <a:rPr lang="en-US" sz="2800" dirty="0" smtClean="0">
                <a:solidFill>
                  <a:schemeClr val="tx1">
                    <a:lumMod val="65000"/>
                    <a:lumOff val="35000"/>
                  </a:schemeClr>
                </a:solidFill>
              </a:rPr>
              <a:t>Applies to all local ordinances existing on effective date of this Chapter </a:t>
            </a:r>
          </a:p>
          <a:p>
            <a:endParaRPr lang="en-US" sz="2800" dirty="0" smtClean="0">
              <a:solidFill>
                <a:schemeClr val="tx1">
                  <a:lumMod val="65000"/>
                  <a:lumOff val="35000"/>
                </a:schemeClr>
              </a:solidFill>
            </a:endParaRPr>
          </a:p>
          <a:p>
            <a:r>
              <a:rPr lang="en-US" sz="2800" dirty="0" smtClean="0">
                <a:solidFill>
                  <a:schemeClr val="tx1">
                    <a:lumMod val="65000"/>
                    <a:lumOff val="35000"/>
                  </a:schemeClr>
                </a:solidFill>
              </a:rPr>
              <a:t>Municipalities have 120 days after effective date to review and amend ordinances that are not in compliance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Autofit/>
          </a:bodyPr>
          <a:lstStyle/>
          <a:p>
            <a:r>
              <a:rPr lang="en-US" sz="4000" b="1" dirty="0" smtClean="0">
                <a:solidFill>
                  <a:schemeClr val="tx1">
                    <a:lumMod val="65000"/>
                    <a:lumOff val="35000"/>
                  </a:schemeClr>
                </a:solidFill>
              </a:rPr>
              <a:t>Act 13 – Section 3308</a:t>
            </a:r>
            <a:br>
              <a:rPr lang="en-US" sz="4000" b="1" dirty="0" smtClean="0">
                <a:solidFill>
                  <a:schemeClr val="tx1">
                    <a:lumMod val="65000"/>
                    <a:lumOff val="35000"/>
                  </a:schemeClr>
                </a:solidFill>
              </a:rPr>
            </a:br>
            <a:r>
              <a:rPr lang="en-US" sz="4000" b="1" i="1" dirty="0" smtClean="0">
                <a:solidFill>
                  <a:schemeClr val="tx1">
                    <a:lumMod val="65000"/>
                    <a:lumOff val="35000"/>
                  </a:schemeClr>
                </a:solidFill>
              </a:rPr>
              <a:t> Sanction for Unlawful Ordinance</a:t>
            </a:r>
            <a:endParaRPr lang="en-US" sz="4000" dirty="0"/>
          </a:p>
        </p:txBody>
      </p:sp>
      <p:sp>
        <p:nvSpPr>
          <p:cNvPr id="8" name="Content Placeholder 7"/>
          <p:cNvSpPr>
            <a:spLocks noGrp="1"/>
          </p:cNvSpPr>
          <p:nvPr>
            <p:ph idx="1"/>
          </p:nvPr>
        </p:nvSpPr>
        <p:spPr>
          <a:xfrm>
            <a:off x="457200" y="1600201"/>
            <a:ext cx="8229600" cy="4191000"/>
          </a:xfrm>
        </p:spPr>
        <p:txBody>
          <a:bodyPr/>
          <a:lstStyle/>
          <a:p>
            <a:pPr marL="342900" lvl="1" indent="-342900">
              <a:buFont typeface="Arial" pitchFamily="34" charset="0"/>
              <a:buChar char="•"/>
            </a:pPr>
            <a:endParaRPr lang="en-US" dirty="0" smtClean="0">
              <a:solidFill>
                <a:schemeClr val="tx1">
                  <a:lumMod val="65000"/>
                  <a:lumOff val="35000"/>
                </a:schemeClr>
              </a:solidFill>
            </a:endParaRPr>
          </a:p>
          <a:p>
            <a:pPr marL="342900" lvl="1" indent="-342900">
              <a:buFont typeface="Arial" pitchFamily="34" charset="0"/>
              <a:buChar char="•"/>
            </a:pPr>
            <a:r>
              <a:rPr lang="en-US" dirty="0" smtClean="0">
                <a:solidFill>
                  <a:schemeClr val="tx1">
                    <a:lumMod val="65000"/>
                    <a:lumOff val="35000"/>
                  </a:schemeClr>
                </a:solidFill>
              </a:rPr>
              <a:t>A municipality is ineligible to receive impact fee funds if court or PUC renders order that ordinance is not in compliance with law.</a:t>
            </a:r>
          </a:p>
          <a:p>
            <a:pPr marL="342900" lvl="1" indent="-342900">
              <a:buFont typeface="Arial" pitchFamily="34" charset="0"/>
              <a:buChar char="•"/>
            </a:pPr>
            <a:endParaRPr lang="en-US" dirty="0" smtClean="0">
              <a:solidFill>
                <a:schemeClr val="tx1">
                  <a:lumMod val="65000"/>
                  <a:lumOff val="35000"/>
                </a:schemeClr>
              </a:solidFill>
            </a:endParaRPr>
          </a:p>
          <a:p>
            <a:pPr marL="342900" lvl="1" indent="-342900">
              <a:buFont typeface="Arial" pitchFamily="34" charset="0"/>
              <a:buChar char="•"/>
            </a:pPr>
            <a:r>
              <a:rPr lang="en-US" dirty="0" smtClean="0">
                <a:solidFill>
                  <a:schemeClr val="tx1">
                    <a:lumMod val="65000"/>
                    <a:lumOff val="35000"/>
                  </a:schemeClr>
                </a:solidFill>
              </a:rPr>
              <a:t>Municipality remains ineligible to receive funds until ordinance is amended or repealed.</a:t>
            </a:r>
          </a:p>
          <a:p>
            <a:pPr marL="342900" lvl="1" indent="-342900">
              <a:buFont typeface="Arial" pitchFamily="34" charset="0"/>
              <a:buChar char="•"/>
            </a:pPr>
            <a:endParaRPr lang="en-US" sz="2400" b="1" dirty="0" smtClean="0">
              <a:solidFill>
                <a:schemeClr val="tx1">
                  <a:lumMod val="65000"/>
                  <a:lumOff val="35000"/>
                </a:schemeClr>
              </a:solidFill>
              <a:effectLst>
                <a:outerShdw blurRad="38100" dist="38100" dir="2700000" algn="tl">
                  <a:srgbClr val="000000">
                    <a:alpha val="43137"/>
                  </a:srgbClr>
                </a:outerShdw>
              </a:effectLst>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a:xfrm>
            <a:off x="457200" y="0"/>
            <a:ext cx="8229600" cy="22860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III. </a:t>
            </a:r>
            <a:r>
              <a:rPr lang="en-US" b="1" i="1" dirty="0" smtClean="0">
                <a:solidFill>
                  <a:srgbClr val="FF0000"/>
                </a:solidFill>
                <a:effectLst>
                  <a:outerShdw blurRad="38100" dist="38100" dir="2700000" algn="tl">
                    <a:srgbClr val="000000">
                      <a:alpha val="43137"/>
                    </a:srgbClr>
                  </a:outerShdw>
                </a:effectLst>
              </a:rPr>
              <a:t>Robinson Township et al., v. Commonwealth of PA,</a:t>
            </a:r>
            <a:r>
              <a:rPr lang="en-US" b="1" dirty="0" smtClean="0">
                <a:solidFill>
                  <a:srgbClr val="FF0000"/>
                </a:solidFill>
                <a:effectLst>
                  <a:outerShdw blurRad="38100" dist="38100" dir="2700000" algn="tl">
                    <a:srgbClr val="000000">
                      <a:alpha val="43137"/>
                    </a:srgbClr>
                  </a:outerShdw>
                </a:effectLst>
              </a:rPr>
              <a:t/>
            </a:r>
            <a:br>
              <a:rPr lang="en-US" b="1" dirty="0" smtClean="0">
                <a:solidFill>
                  <a:srgbClr val="FF0000"/>
                </a:solidFill>
                <a:effectLst>
                  <a:outerShdw blurRad="38100" dist="38100" dir="2700000" algn="tl">
                    <a:srgbClr val="000000">
                      <a:alpha val="43137"/>
                    </a:srgbClr>
                  </a:outerShdw>
                </a:effectLst>
              </a:rPr>
            </a:br>
            <a:r>
              <a:rPr lang="fr-FR" i="1" dirty="0" smtClean="0">
                <a:solidFill>
                  <a:srgbClr val="FF0000"/>
                </a:solidFill>
              </a:rPr>
              <a:t> </a:t>
            </a:r>
            <a:r>
              <a:rPr lang="fr-FR" dirty="0" smtClean="0">
                <a:solidFill>
                  <a:srgbClr val="FF0000"/>
                </a:solidFill>
              </a:rPr>
              <a:t>2012 Pa. </a:t>
            </a:r>
            <a:r>
              <a:rPr lang="fr-FR" dirty="0" err="1" smtClean="0">
                <a:solidFill>
                  <a:srgbClr val="FF0000"/>
                </a:solidFill>
              </a:rPr>
              <a:t>Commw</a:t>
            </a:r>
            <a:r>
              <a:rPr lang="fr-FR" dirty="0" smtClean="0">
                <a:solidFill>
                  <a:srgbClr val="FF0000"/>
                </a:solidFill>
              </a:rPr>
              <a:t>. LEXIS 222 </a:t>
            </a:r>
            <a:r>
              <a:rPr lang="en-US" b="1" dirty="0" smtClean="0">
                <a:solidFill>
                  <a:srgbClr val="FF0000"/>
                </a:solidFill>
                <a:effectLst>
                  <a:outerShdw blurRad="38100" dist="38100" dir="2700000" algn="tl">
                    <a:srgbClr val="000000">
                      <a:alpha val="43137"/>
                    </a:srgbClr>
                  </a:outerShdw>
                </a:effectLst>
              </a:rPr>
              <a:t/>
            </a:r>
            <a:br>
              <a:rPr lang="en-US" b="1" dirty="0" smtClean="0">
                <a:solidFill>
                  <a:srgbClr val="FF0000"/>
                </a:solidFill>
                <a:effectLst>
                  <a:outerShdw blurRad="38100" dist="38100" dir="2700000" algn="tl">
                    <a:srgbClr val="000000">
                      <a:alpha val="43137"/>
                    </a:srgbClr>
                  </a:outerShdw>
                </a:effectLst>
              </a:rPr>
            </a:br>
            <a:endParaRPr lang="en-US" dirty="0"/>
          </a:p>
        </p:txBody>
      </p:sp>
      <p:sp>
        <p:nvSpPr>
          <p:cNvPr id="8" name="Content Placeholder 7"/>
          <p:cNvSpPr>
            <a:spLocks noGrp="1"/>
          </p:cNvSpPr>
          <p:nvPr>
            <p:ph idx="1"/>
          </p:nvPr>
        </p:nvSpPr>
        <p:spPr>
          <a:xfrm>
            <a:off x="457200" y="2438400"/>
            <a:ext cx="8229600" cy="3352801"/>
          </a:xfrm>
        </p:spPr>
        <p:txBody>
          <a:bodyPr>
            <a:normAutofit/>
          </a:bodyPr>
          <a:lstStyle/>
          <a:p>
            <a:pPr algn="ctr">
              <a:buNone/>
            </a:pPr>
            <a:r>
              <a:rPr lang="en-US" sz="3600" b="1" dirty="0" smtClean="0">
                <a:solidFill>
                  <a:schemeClr val="tx1">
                    <a:lumMod val="65000"/>
                    <a:lumOff val="35000"/>
                  </a:schemeClr>
                </a:solidFill>
              </a:rPr>
              <a:t>Petitioners:</a:t>
            </a:r>
          </a:p>
          <a:p>
            <a:pPr algn="ctr">
              <a:buNone/>
            </a:pPr>
            <a:r>
              <a:rPr lang="en-US" sz="2800" dirty="0" smtClean="0">
                <a:solidFill>
                  <a:schemeClr val="tx1">
                    <a:lumMod val="65000"/>
                    <a:lumOff val="35000"/>
                  </a:schemeClr>
                </a:solidFill>
              </a:rPr>
              <a:t>7 municipalities (+) filed Petition for Review Seeking :</a:t>
            </a:r>
          </a:p>
          <a:p>
            <a:pPr algn="ctr">
              <a:buNone/>
            </a:pPr>
            <a:r>
              <a:rPr lang="en-US" sz="2800" dirty="0" smtClean="0">
                <a:solidFill>
                  <a:schemeClr val="tx1">
                    <a:lumMod val="65000"/>
                    <a:lumOff val="35000"/>
                  </a:schemeClr>
                </a:solidFill>
              </a:rPr>
              <a:t>	Declaratory Judgment and Injunctive Relief  Motion for Summary Relief </a:t>
            </a:r>
          </a:p>
          <a:p>
            <a:pPr algn="ctr">
              <a:buNone/>
            </a:pPr>
            <a:r>
              <a:rPr lang="en-US" sz="2800" dirty="0" smtClean="0">
                <a:solidFill>
                  <a:schemeClr val="tx1">
                    <a:lumMod val="65000"/>
                    <a:lumOff val="35000"/>
                  </a:schemeClr>
                </a:solidFill>
              </a:rPr>
              <a:t>	Challenging the constitutionality of Act 13</a:t>
            </a:r>
          </a:p>
          <a:p>
            <a:pPr algn="ctr">
              <a:buNone/>
            </a:pPr>
            <a:r>
              <a:rPr lang="en-US" sz="2800" b="1" i="1" dirty="0" smtClean="0">
                <a:solidFill>
                  <a:schemeClr val="tx1">
                    <a:lumMod val="65000"/>
                    <a:lumOff val="35000"/>
                  </a:schemeClr>
                </a:solidFill>
              </a:rPr>
              <a:t>Filed March 29, 2012 </a:t>
            </a:r>
          </a:p>
          <a:p>
            <a:pPr algn="ctr">
              <a:buNone/>
            </a:pPr>
            <a:endParaRPr lang="en-US" dirty="0">
              <a:solidFill>
                <a:schemeClr val="tx1">
                  <a:lumMod val="65000"/>
                  <a:lumOff val="3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a:xfrm>
            <a:off x="457200" y="152400"/>
            <a:ext cx="8229600" cy="1295400"/>
          </a:xfrm>
        </p:spPr>
        <p:txBody>
          <a:bodyPr>
            <a:noAutofit/>
          </a:bodyPr>
          <a:lstStyle/>
          <a:p>
            <a:pPr lvl="1" algn="ctr" rtl="0">
              <a:spcBef>
                <a:spcPct val="0"/>
              </a:spcBef>
            </a:pPr>
            <a:r>
              <a:rPr lang="en-US" sz="4000" b="1" dirty="0" smtClean="0">
                <a:solidFill>
                  <a:srgbClr val="FF0000"/>
                </a:solidFill>
                <a:effectLst>
                  <a:outerShdw blurRad="38100" dist="38100" dir="2700000" algn="tl">
                    <a:srgbClr val="000000">
                      <a:alpha val="43137"/>
                    </a:srgbClr>
                  </a:outerShdw>
                </a:effectLst>
                <a:latin typeface="+mj-lt"/>
              </a:rPr>
              <a:t/>
            </a:r>
            <a:br>
              <a:rPr lang="en-US" sz="4000" b="1" dirty="0" smtClean="0">
                <a:solidFill>
                  <a:srgbClr val="FF0000"/>
                </a:solidFill>
                <a:effectLst>
                  <a:outerShdw blurRad="38100" dist="38100" dir="2700000" algn="tl">
                    <a:srgbClr val="000000">
                      <a:alpha val="43137"/>
                    </a:srgbClr>
                  </a:outerShdw>
                </a:effectLst>
                <a:latin typeface="+mj-lt"/>
              </a:rPr>
            </a:br>
            <a:r>
              <a:rPr lang="en-US" sz="4000" b="1" dirty="0" smtClean="0">
                <a:solidFill>
                  <a:srgbClr val="FF0000"/>
                </a:solidFill>
                <a:effectLst>
                  <a:outerShdw blurRad="38100" dist="38100" dir="2700000" algn="tl">
                    <a:srgbClr val="000000">
                      <a:alpha val="43137"/>
                    </a:srgbClr>
                  </a:outerShdw>
                </a:effectLst>
                <a:latin typeface="+mj-lt"/>
              </a:rPr>
              <a:t>I.   Municipal Regulation under </a:t>
            </a:r>
            <a:r>
              <a:rPr lang="en-US" sz="4000" b="1" dirty="0" smtClean="0">
                <a:solidFill>
                  <a:srgbClr val="FF0000"/>
                </a:solidFill>
                <a:effectLst>
                  <a:outerShdw blurRad="38100" dist="38100" dir="2700000" algn="tl">
                    <a:srgbClr val="000000">
                      <a:alpha val="43137"/>
                    </a:srgbClr>
                  </a:outerShdw>
                </a:effectLst>
                <a:latin typeface="+mj-lt"/>
              </a:rPr>
              <a:t>Oil </a:t>
            </a:r>
            <a:r>
              <a:rPr lang="en-US" sz="4000" b="1" dirty="0" smtClean="0">
                <a:solidFill>
                  <a:srgbClr val="FF0000"/>
                </a:solidFill>
                <a:effectLst>
                  <a:outerShdw blurRad="38100" dist="38100" dir="2700000" algn="tl">
                    <a:srgbClr val="000000">
                      <a:alpha val="43137"/>
                    </a:srgbClr>
                  </a:outerShdw>
                </a:effectLst>
                <a:latin typeface="+mj-lt"/>
              </a:rPr>
              <a:t>and Gas Act </a:t>
            </a:r>
            <a:r>
              <a:rPr lang="en-US" sz="3600" b="1" i="1" dirty="0" smtClean="0">
                <a:solidFill>
                  <a:srgbClr val="FF0000"/>
                </a:solidFill>
                <a:effectLst>
                  <a:outerShdw blurRad="38100" dist="38100" dir="2700000" algn="tl">
                    <a:srgbClr val="000000">
                      <a:alpha val="43137"/>
                    </a:srgbClr>
                  </a:outerShdw>
                </a:effectLst>
                <a:latin typeface="+mj-lt"/>
              </a:rPr>
              <a:t>(Repealed) </a:t>
            </a:r>
            <a:r>
              <a:rPr lang="en-US" sz="4000" b="1" dirty="0" smtClean="0">
                <a:solidFill>
                  <a:srgbClr val="FF0000"/>
                </a:solidFill>
                <a:effectLst>
                  <a:outerShdw blurRad="38100" dist="38100" dir="2700000" algn="tl">
                    <a:srgbClr val="000000">
                      <a:alpha val="43137"/>
                    </a:srgbClr>
                  </a:outerShdw>
                </a:effectLst>
                <a:latin typeface="+mj-lt"/>
              </a:rPr>
              <a:t/>
            </a:r>
            <a:br>
              <a:rPr lang="en-US" sz="4000" b="1" dirty="0" smtClean="0">
                <a:solidFill>
                  <a:srgbClr val="FF0000"/>
                </a:solidFill>
                <a:effectLst>
                  <a:outerShdw blurRad="38100" dist="38100" dir="2700000" algn="tl">
                    <a:srgbClr val="000000">
                      <a:alpha val="43137"/>
                    </a:srgbClr>
                  </a:outerShdw>
                </a:effectLst>
                <a:latin typeface="+mj-lt"/>
              </a:rPr>
            </a:br>
            <a:endParaRPr lang="en-US" sz="4000" dirty="0"/>
          </a:p>
        </p:txBody>
      </p:sp>
      <p:sp>
        <p:nvSpPr>
          <p:cNvPr id="8" name="Content Placeholder 7"/>
          <p:cNvSpPr>
            <a:spLocks noGrp="1"/>
          </p:cNvSpPr>
          <p:nvPr>
            <p:ph idx="1"/>
          </p:nvPr>
        </p:nvSpPr>
        <p:spPr>
          <a:xfrm>
            <a:off x="457200" y="1600201"/>
            <a:ext cx="8229600" cy="4191000"/>
          </a:xfrm>
        </p:spPr>
        <p:txBody>
          <a:bodyPr>
            <a:normAutofit/>
          </a:bodyPr>
          <a:lstStyle/>
          <a:p>
            <a:pPr algn="ctr">
              <a:buNone/>
            </a:pPr>
            <a:r>
              <a:rPr lang="en-US" b="1" dirty="0" smtClean="0">
                <a:solidFill>
                  <a:schemeClr val="tx1">
                    <a:lumMod val="65000"/>
                    <a:lumOff val="35000"/>
                  </a:schemeClr>
                </a:solidFill>
              </a:rPr>
              <a:t> </a:t>
            </a:r>
            <a:r>
              <a:rPr lang="en-US" b="1" dirty="0" smtClean="0">
                <a:solidFill>
                  <a:srgbClr val="FF0000"/>
                </a:solidFill>
              </a:rPr>
              <a:t>§ 602 </a:t>
            </a:r>
            <a:r>
              <a:rPr lang="en-US" b="1" dirty="0" smtClean="0">
                <a:solidFill>
                  <a:schemeClr val="tx1">
                    <a:lumMod val="65000"/>
                    <a:lumOff val="35000"/>
                  </a:schemeClr>
                </a:solidFill>
              </a:rPr>
              <a:t>	</a:t>
            </a:r>
          </a:p>
          <a:p>
            <a:pPr>
              <a:buNone/>
            </a:pPr>
            <a:r>
              <a:rPr lang="en-US" b="1" dirty="0" smtClean="0">
                <a:solidFill>
                  <a:schemeClr val="tx1">
                    <a:lumMod val="65000"/>
                    <a:lumOff val="35000"/>
                  </a:schemeClr>
                </a:solidFill>
              </a:rPr>
              <a:t>	“Except with respect to ordinances adopted pursuant to the . . . Municipalities Planning Code, and the . . . Flood Plain Management Act, all local ordinances and enactments purporting to regulate oil and gas well operations regulated by this act are hereby superseded…</a:t>
            </a:r>
            <a:r>
              <a:rPr lang="en-US" b="1" dirty="0" smtClean="0">
                <a:solidFill>
                  <a:schemeClr val="tx1">
                    <a:lumMod val="65000"/>
                    <a:lumOff val="35000"/>
                  </a:schemeClr>
                </a:solidFill>
                <a:latin typeface="Tahoma"/>
              </a:rPr>
              <a:t>  </a:t>
            </a:r>
            <a:endParaRPr lang="en-US" b="1" dirty="0" smtClean="0">
              <a:solidFill>
                <a:schemeClr val="tx1">
                  <a:lumMod val="65000"/>
                  <a:lumOff val="35000"/>
                </a:schemeClr>
              </a:solidFill>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8" name="Content Placeholder 7"/>
          <p:cNvSpPr>
            <a:spLocks noGrp="1"/>
          </p:cNvSpPr>
          <p:nvPr>
            <p:ph idx="1"/>
          </p:nvPr>
        </p:nvSpPr>
        <p:spPr>
          <a:xfrm>
            <a:off x="457200" y="152400"/>
            <a:ext cx="8229600" cy="5638801"/>
          </a:xfrm>
        </p:spPr>
        <p:txBody>
          <a:bodyPr>
            <a:normAutofit lnSpcReduction="10000"/>
          </a:bodyPr>
          <a:lstStyle/>
          <a:p>
            <a:pPr algn="ctr">
              <a:buNone/>
            </a:pPr>
            <a:endParaRPr lang="en-US" b="1" dirty="0" smtClean="0">
              <a:solidFill>
                <a:schemeClr val="tx1">
                  <a:lumMod val="65000"/>
                  <a:lumOff val="35000"/>
                </a:schemeClr>
              </a:solidFill>
            </a:endParaRPr>
          </a:p>
          <a:p>
            <a:pPr algn="ctr">
              <a:buNone/>
            </a:pPr>
            <a:r>
              <a:rPr lang="en-US" sz="3600" b="1" dirty="0" smtClean="0">
                <a:solidFill>
                  <a:schemeClr val="tx1">
                    <a:lumMod val="65000"/>
                    <a:lumOff val="35000"/>
                  </a:schemeClr>
                </a:solidFill>
              </a:rPr>
              <a:t>Respondents:</a:t>
            </a:r>
          </a:p>
          <a:p>
            <a:pPr algn="ctr">
              <a:buNone/>
            </a:pPr>
            <a:endParaRPr lang="en-US" sz="2800" b="1" dirty="0" smtClean="0">
              <a:solidFill>
                <a:schemeClr val="tx1">
                  <a:lumMod val="65000"/>
                  <a:lumOff val="35000"/>
                </a:schemeClr>
              </a:solidFill>
            </a:endParaRPr>
          </a:p>
          <a:p>
            <a:pPr algn="ctr">
              <a:buNone/>
            </a:pPr>
            <a:r>
              <a:rPr lang="en-US" sz="2800" dirty="0" smtClean="0">
                <a:solidFill>
                  <a:schemeClr val="tx1">
                    <a:lumMod val="65000"/>
                    <a:lumOff val="35000"/>
                  </a:schemeClr>
                </a:solidFill>
              </a:rPr>
              <a:t>Commonwealth of PA</a:t>
            </a:r>
          </a:p>
          <a:p>
            <a:pPr algn="ctr">
              <a:buNone/>
            </a:pPr>
            <a:r>
              <a:rPr lang="en-US" sz="2800" dirty="0" smtClean="0">
                <a:solidFill>
                  <a:schemeClr val="tx1">
                    <a:lumMod val="65000"/>
                    <a:lumOff val="35000"/>
                  </a:schemeClr>
                </a:solidFill>
              </a:rPr>
              <a:t>Public Utility Commission</a:t>
            </a:r>
            <a:r>
              <a:rPr lang="en-US" sz="2800" dirty="0" smtClean="0">
                <a:solidFill>
                  <a:schemeClr val="tx1">
                    <a:lumMod val="65000"/>
                    <a:lumOff val="35000"/>
                  </a:schemeClr>
                </a:solidFill>
                <a:latin typeface="Calibri"/>
              </a:rPr>
              <a:t>*</a:t>
            </a:r>
            <a:endParaRPr lang="en-US" sz="2800" dirty="0" smtClean="0">
              <a:solidFill>
                <a:schemeClr val="tx1">
                  <a:lumMod val="65000"/>
                  <a:lumOff val="35000"/>
                </a:schemeClr>
              </a:solidFill>
            </a:endParaRPr>
          </a:p>
          <a:p>
            <a:pPr algn="ctr">
              <a:buNone/>
            </a:pPr>
            <a:r>
              <a:rPr lang="en-US" sz="2800" dirty="0" smtClean="0">
                <a:solidFill>
                  <a:schemeClr val="tx1">
                    <a:lumMod val="65000"/>
                    <a:lumOff val="35000"/>
                  </a:schemeClr>
                </a:solidFill>
              </a:rPr>
              <a:t>Department of Environmental Protection *</a:t>
            </a:r>
          </a:p>
          <a:p>
            <a:pPr algn="ctr">
              <a:buNone/>
            </a:pPr>
            <a:r>
              <a:rPr lang="en-US" sz="2800" dirty="0" smtClean="0">
                <a:solidFill>
                  <a:schemeClr val="tx1">
                    <a:lumMod val="65000"/>
                    <a:lumOff val="35000"/>
                  </a:schemeClr>
                </a:solidFill>
              </a:rPr>
              <a:t>Office of Attorney General</a:t>
            </a:r>
          </a:p>
          <a:p>
            <a:pPr algn="ctr">
              <a:buNone/>
            </a:pPr>
            <a:r>
              <a:rPr lang="en-US" sz="2800" dirty="0" smtClean="0">
                <a:solidFill>
                  <a:schemeClr val="tx1">
                    <a:lumMod val="65000"/>
                    <a:lumOff val="35000"/>
                  </a:schemeClr>
                </a:solidFill>
              </a:rPr>
              <a:t>Chairman, Secretaries and AG</a:t>
            </a:r>
          </a:p>
          <a:p>
            <a:pPr algn="ctr">
              <a:buNone/>
            </a:pPr>
            <a:endParaRPr lang="en-US" sz="2800" dirty="0" smtClean="0">
              <a:solidFill>
                <a:schemeClr val="tx1">
                  <a:lumMod val="65000"/>
                  <a:lumOff val="35000"/>
                </a:schemeClr>
              </a:solidFill>
            </a:endParaRPr>
          </a:p>
          <a:p>
            <a:pPr algn="ctr">
              <a:buNone/>
            </a:pPr>
            <a:r>
              <a:rPr lang="en-US" sz="2800" dirty="0" smtClean="0">
                <a:solidFill>
                  <a:schemeClr val="tx1">
                    <a:lumMod val="65000"/>
                    <a:lumOff val="35000"/>
                  </a:schemeClr>
                </a:solidFill>
              </a:rPr>
              <a:t>All submitted Preliminary Objections </a:t>
            </a:r>
          </a:p>
          <a:p>
            <a:pPr algn="ctr">
              <a:buNone/>
            </a:pPr>
            <a:r>
              <a:rPr lang="en-US" sz="2800" dirty="0" smtClean="0">
                <a:solidFill>
                  <a:schemeClr val="tx1">
                    <a:lumMod val="65000"/>
                    <a:lumOff val="35000"/>
                  </a:schemeClr>
                </a:solidFill>
              </a:rPr>
              <a:t>(</a:t>
            </a:r>
            <a:r>
              <a:rPr lang="en-US" sz="2800" dirty="0" smtClean="0">
                <a:solidFill>
                  <a:schemeClr val="tx1">
                    <a:lumMod val="65000"/>
                    <a:lumOff val="35000"/>
                  </a:schemeClr>
                </a:solidFill>
                <a:latin typeface="Calibri"/>
              </a:rPr>
              <a:t>*also filed </a:t>
            </a:r>
            <a:r>
              <a:rPr lang="en-US" sz="2800" dirty="0" smtClean="0">
                <a:solidFill>
                  <a:schemeClr val="tx1">
                    <a:lumMod val="65000"/>
                    <a:lumOff val="35000"/>
                  </a:schemeClr>
                </a:solidFill>
              </a:rPr>
              <a:t>cross-motions for summary relief)</a:t>
            </a:r>
          </a:p>
          <a:p>
            <a:pPr algn="ctr">
              <a:buNone/>
            </a:pPr>
            <a:endParaRPr lang="en-US" dirty="0" smtClean="0">
              <a:solidFill>
                <a:schemeClr val="tx1">
                  <a:lumMod val="65000"/>
                  <a:lumOff val="35000"/>
                </a:schemeClr>
              </a:solidFill>
            </a:endParaRPr>
          </a:p>
          <a:p>
            <a:pPr algn="ctr">
              <a:buNone/>
            </a:pPr>
            <a:endParaRPr lang="en-US" dirty="0" smtClean="0">
              <a:solidFill>
                <a:schemeClr val="tx1">
                  <a:lumMod val="65000"/>
                  <a:lumOff val="35000"/>
                </a:schemeClr>
              </a:solidFill>
            </a:endParaRPr>
          </a:p>
          <a:p>
            <a:pPr algn="ct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7065297"/>
          </a:xfrm>
          <a:prstGeom prst="rect">
            <a:avLst/>
          </a:prstGeom>
          <a:noFill/>
          <a:ln w="9525">
            <a:noFill/>
            <a:miter lim="800000"/>
            <a:headEnd/>
            <a:tailEnd/>
          </a:ln>
        </p:spPr>
      </p:pic>
      <p:sp>
        <p:nvSpPr>
          <p:cNvPr id="7" name="Title 6"/>
          <p:cNvSpPr>
            <a:spLocks noGrp="1"/>
          </p:cNvSpPr>
          <p:nvPr>
            <p:ph type="title"/>
          </p:nvPr>
        </p:nvSpPr>
        <p:spPr/>
        <p:txBody>
          <a:bodyPr>
            <a:noAutofit/>
          </a:bodyPr>
          <a:lstStyle/>
          <a:p>
            <a:r>
              <a:rPr lang="en-US" sz="3600" b="1" dirty="0" smtClean="0">
                <a:solidFill>
                  <a:schemeClr val="tx1">
                    <a:lumMod val="65000"/>
                    <a:lumOff val="35000"/>
                  </a:schemeClr>
                </a:solidFill>
              </a:rPr>
              <a:t>Summary of Petitioners’ Argument on the Zoning Issues</a:t>
            </a:r>
            <a:endParaRPr lang="en-US" sz="3600" b="1" dirty="0">
              <a:solidFill>
                <a:schemeClr val="tx1">
                  <a:lumMod val="65000"/>
                  <a:lumOff val="35000"/>
                </a:schemeClr>
              </a:solidFill>
            </a:endParaRPr>
          </a:p>
        </p:txBody>
      </p:sp>
      <p:sp>
        <p:nvSpPr>
          <p:cNvPr id="8" name="Content Placeholder 7"/>
          <p:cNvSpPr>
            <a:spLocks noGrp="1"/>
          </p:cNvSpPr>
          <p:nvPr>
            <p:ph idx="1"/>
          </p:nvPr>
        </p:nvSpPr>
        <p:spPr>
          <a:xfrm>
            <a:off x="457200" y="1600201"/>
            <a:ext cx="8229600" cy="4191000"/>
          </a:xfrm>
        </p:spPr>
        <p:txBody>
          <a:bodyPr/>
          <a:lstStyle/>
          <a:p>
            <a:pPr>
              <a:buNone/>
            </a:pPr>
            <a:r>
              <a:rPr lang="en-US" dirty="0" smtClean="0"/>
              <a:t>	</a:t>
            </a:r>
            <a:r>
              <a:rPr lang="en-US" sz="2800" dirty="0" smtClean="0">
                <a:solidFill>
                  <a:schemeClr val="tx1">
                    <a:lumMod val="65000"/>
                    <a:lumOff val="35000"/>
                  </a:schemeClr>
                </a:solidFill>
              </a:rPr>
              <a:t>Each has constitutional and statutory obligations to protect the health, safety and welfare of its citizens and the public natural resources from industrial activity of oil and gas development.</a:t>
            </a:r>
          </a:p>
          <a:p>
            <a:pPr>
              <a:buNone/>
            </a:pPr>
            <a:endParaRPr lang="en-US" sz="2800" dirty="0" smtClean="0">
              <a:solidFill>
                <a:schemeClr val="tx1">
                  <a:lumMod val="65000"/>
                  <a:lumOff val="35000"/>
                </a:schemeClr>
              </a:solidFill>
            </a:endParaRPr>
          </a:p>
          <a:p>
            <a:pPr>
              <a:buNone/>
            </a:pPr>
            <a:r>
              <a:rPr lang="en-US" sz="2800" dirty="0" smtClean="0">
                <a:solidFill>
                  <a:schemeClr val="tx1">
                    <a:lumMod val="65000"/>
                    <a:lumOff val="35000"/>
                  </a:schemeClr>
                </a:solidFill>
              </a:rPr>
              <a:t>	Act 13 would require the modification of their zoning laws in effectively preventing them from carry out those duties and constitutes an improper exercise of police power.</a:t>
            </a:r>
            <a:endParaRPr lang="en-US" sz="2800" dirty="0">
              <a:solidFill>
                <a:schemeClr val="tx1">
                  <a:lumMod val="65000"/>
                  <a:lumOff val="3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a:xfrm>
            <a:off x="457200" y="0"/>
            <a:ext cx="8229600" cy="1417638"/>
          </a:xfrm>
        </p:spPr>
        <p:txBody>
          <a:bodyPr>
            <a:normAutofit/>
          </a:bodyPr>
          <a:lstStyle/>
          <a:p>
            <a:r>
              <a:rPr lang="en-US" sz="3600" b="1" dirty="0" smtClean="0">
                <a:solidFill>
                  <a:schemeClr val="tx1">
                    <a:lumMod val="65000"/>
                    <a:lumOff val="35000"/>
                  </a:schemeClr>
                </a:solidFill>
              </a:rPr>
              <a:t>Summary of Respondents’ Position</a:t>
            </a:r>
            <a:endParaRPr lang="en-US" sz="3600" dirty="0">
              <a:solidFill>
                <a:schemeClr val="tx1">
                  <a:lumMod val="65000"/>
                  <a:lumOff val="35000"/>
                </a:schemeClr>
              </a:solidFill>
            </a:endParaRPr>
          </a:p>
        </p:txBody>
      </p:sp>
      <p:sp>
        <p:nvSpPr>
          <p:cNvPr id="8" name="Content Placeholder 7"/>
          <p:cNvSpPr>
            <a:spLocks noGrp="1"/>
          </p:cNvSpPr>
          <p:nvPr>
            <p:ph idx="1"/>
          </p:nvPr>
        </p:nvSpPr>
        <p:spPr>
          <a:xfrm>
            <a:off x="457200" y="1371600"/>
            <a:ext cx="8229600" cy="4495799"/>
          </a:xfrm>
        </p:spPr>
        <p:txBody>
          <a:bodyPr>
            <a:normAutofit fontScale="92500" lnSpcReduction="10000"/>
          </a:bodyPr>
          <a:lstStyle/>
          <a:p>
            <a:pPr>
              <a:buNone/>
            </a:pPr>
            <a:r>
              <a:rPr lang="en-US" sz="3000" dirty="0" smtClean="0"/>
              <a:t>	</a:t>
            </a:r>
            <a:r>
              <a:rPr lang="en-US" sz="3000" dirty="0" smtClean="0">
                <a:solidFill>
                  <a:schemeClr val="tx1">
                    <a:lumMod val="65000"/>
                    <a:lumOff val="35000"/>
                  </a:schemeClr>
                </a:solidFill>
              </a:rPr>
              <a:t>Act 13 is the Legislature’s response to challenges of environmental protection and economic development that come from development of unconventional shale gas formations.</a:t>
            </a:r>
          </a:p>
          <a:p>
            <a:pPr>
              <a:buNone/>
            </a:pPr>
            <a:r>
              <a:rPr lang="en-US" sz="3000" dirty="0" smtClean="0">
                <a:solidFill>
                  <a:schemeClr val="tx1">
                    <a:lumMod val="65000"/>
                    <a:lumOff val="35000"/>
                  </a:schemeClr>
                </a:solidFill>
              </a:rPr>
              <a:t>	In order to encourage the development of these resources, uniformity of local ordinances is needed to create the necessary predictability for the natural gas industry.</a:t>
            </a:r>
          </a:p>
          <a:p>
            <a:pPr>
              <a:buNone/>
            </a:pPr>
            <a:r>
              <a:rPr lang="en-US" sz="3000" dirty="0" smtClean="0">
                <a:solidFill>
                  <a:schemeClr val="tx1">
                    <a:lumMod val="65000"/>
                    <a:lumOff val="35000"/>
                  </a:schemeClr>
                </a:solidFill>
              </a:rPr>
              <a:t>	Powers of municipalities are derived solely from the Creator-state and zoning must be enacted in accord with Act 13.</a:t>
            </a:r>
          </a:p>
          <a:p>
            <a:pPr>
              <a:buNone/>
            </a:pPr>
            <a:endParaRPr lang="en-US" sz="2800" dirty="0" smtClean="0"/>
          </a:p>
          <a:p>
            <a:pPr>
              <a:buNone/>
            </a:pP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Autofit/>
          </a:bodyPr>
          <a:lstStyle/>
          <a:p>
            <a:r>
              <a:rPr lang="en-US" sz="4000" b="1" dirty="0" smtClean="0">
                <a:solidFill>
                  <a:schemeClr val="tx1">
                    <a:lumMod val="65000"/>
                    <a:lumOff val="35000"/>
                  </a:schemeClr>
                </a:solidFill>
              </a:rPr>
              <a:t>Petition for Review</a:t>
            </a:r>
            <a:br>
              <a:rPr lang="en-US" sz="4000" b="1" dirty="0" smtClean="0">
                <a:solidFill>
                  <a:schemeClr val="tx1">
                    <a:lumMod val="65000"/>
                    <a:lumOff val="35000"/>
                  </a:schemeClr>
                </a:solidFill>
              </a:rPr>
            </a:br>
            <a:r>
              <a:rPr lang="en-US" sz="4000" b="1" dirty="0" smtClean="0">
                <a:solidFill>
                  <a:schemeClr val="tx1">
                    <a:lumMod val="65000"/>
                    <a:lumOff val="35000"/>
                  </a:schemeClr>
                </a:solidFill>
              </a:rPr>
              <a:t>(12 counts)</a:t>
            </a:r>
            <a:endParaRPr lang="en-US" sz="4000" b="1" dirty="0">
              <a:solidFill>
                <a:schemeClr val="tx1">
                  <a:lumMod val="65000"/>
                  <a:lumOff val="35000"/>
                </a:schemeClr>
              </a:solidFill>
            </a:endParaRPr>
          </a:p>
        </p:txBody>
      </p:sp>
      <p:sp>
        <p:nvSpPr>
          <p:cNvPr id="8" name="Content Placeholder 7"/>
          <p:cNvSpPr>
            <a:spLocks noGrp="1"/>
          </p:cNvSpPr>
          <p:nvPr>
            <p:ph idx="1"/>
          </p:nvPr>
        </p:nvSpPr>
        <p:spPr>
          <a:xfrm>
            <a:off x="381000" y="1600201"/>
            <a:ext cx="8229600" cy="4191000"/>
          </a:xfrm>
        </p:spPr>
        <p:txBody>
          <a:bodyPr>
            <a:normAutofit/>
          </a:bodyPr>
          <a:lstStyle/>
          <a:p>
            <a:pPr>
              <a:buNone/>
            </a:pPr>
            <a:r>
              <a:rPr lang="en-US" sz="3600" dirty="0" smtClean="0">
                <a:solidFill>
                  <a:schemeClr val="tx1">
                    <a:lumMod val="65000"/>
                    <a:lumOff val="35000"/>
                  </a:schemeClr>
                </a:solidFill>
              </a:rPr>
              <a:t>		Four prevailed before the </a:t>
            </a:r>
          </a:p>
          <a:p>
            <a:pPr>
              <a:buNone/>
            </a:pPr>
            <a:r>
              <a:rPr lang="en-US" sz="3600" dirty="0" smtClean="0">
                <a:solidFill>
                  <a:schemeClr val="tx1">
                    <a:lumMod val="65000"/>
                    <a:lumOff val="35000"/>
                  </a:schemeClr>
                </a:solidFill>
              </a:rPr>
              <a:t>				Commonwealth Court:</a:t>
            </a:r>
          </a:p>
          <a:p>
            <a:pPr>
              <a:buNone/>
            </a:pPr>
            <a:r>
              <a:rPr lang="en-US" b="1" u="sng" dirty="0" smtClean="0">
                <a:solidFill>
                  <a:schemeClr val="tx1">
                    <a:lumMod val="65000"/>
                    <a:lumOff val="35000"/>
                  </a:schemeClr>
                </a:solidFill>
              </a:rPr>
              <a:t>Count I</a:t>
            </a:r>
            <a:endParaRPr lang="en-US" b="1" dirty="0" smtClean="0">
              <a:solidFill>
                <a:schemeClr val="tx1">
                  <a:lumMod val="65000"/>
                  <a:lumOff val="35000"/>
                </a:schemeClr>
              </a:solidFill>
            </a:endParaRPr>
          </a:p>
          <a:p>
            <a:r>
              <a:rPr lang="en-US" sz="2800" dirty="0" smtClean="0">
                <a:solidFill>
                  <a:schemeClr val="tx1">
                    <a:lumMod val="65000"/>
                    <a:lumOff val="35000"/>
                  </a:schemeClr>
                </a:solidFill>
              </a:rPr>
              <a:t>Act 13 represents an improper exercise of police power not designed to protect the health, safety, morals and public welfare of the citizens of Pennsylvania -</a:t>
            </a:r>
            <a:r>
              <a:rPr lang="en-US" sz="2000" i="1" dirty="0" smtClean="0">
                <a:solidFill>
                  <a:srgbClr val="FF0000"/>
                </a:solidFill>
              </a:rPr>
              <a:t> Article 1, </a:t>
            </a:r>
            <a:r>
              <a:rPr lang="en-US" sz="2000" i="1" dirty="0" smtClean="0">
                <a:solidFill>
                  <a:srgbClr val="FF0000"/>
                </a:solidFill>
                <a:latin typeface="Calibri"/>
              </a:rPr>
              <a:t>§ 1 PA Constitution and §1 of the 14</a:t>
            </a:r>
            <a:r>
              <a:rPr lang="en-US" sz="2000" i="1" baseline="30000" dirty="0" smtClean="0">
                <a:solidFill>
                  <a:srgbClr val="FF0000"/>
                </a:solidFill>
                <a:latin typeface="Calibri"/>
              </a:rPr>
              <a:t>th</a:t>
            </a:r>
            <a:r>
              <a:rPr lang="en-US" sz="2000" i="1" dirty="0" smtClean="0">
                <a:solidFill>
                  <a:srgbClr val="FF0000"/>
                </a:solidFill>
                <a:latin typeface="Calibri"/>
              </a:rPr>
              <a:t> Amendment to the U.S. Constitution</a:t>
            </a:r>
            <a:endParaRPr lang="en-US" sz="2000" i="1" dirty="0" smtClean="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8" name="Content Placeholder 7"/>
          <p:cNvSpPr>
            <a:spLocks noGrp="1"/>
          </p:cNvSpPr>
          <p:nvPr>
            <p:ph idx="1"/>
          </p:nvPr>
        </p:nvSpPr>
        <p:spPr>
          <a:xfrm>
            <a:off x="381000" y="0"/>
            <a:ext cx="8229600" cy="5867400"/>
          </a:xfrm>
        </p:spPr>
        <p:txBody>
          <a:bodyPr>
            <a:normAutofit fontScale="92500" lnSpcReduction="10000"/>
          </a:bodyPr>
          <a:lstStyle/>
          <a:p>
            <a:pPr>
              <a:buNone/>
            </a:pPr>
            <a:endParaRPr lang="en-US" b="1" u="sng" dirty="0" smtClean="0">
              <a:solidFill>
                <a:schemeClr val="tx1">
                  <a:lumMod val="65000"/>
                  <a:lumOff val="35000"/>
                </a:schemeClr>
              </a:solidFill>
            </a:endParaRPr>
          </a:p>
          <a:p>
            <a:pPr>
              <a:buNone/>
            </a:pPr>
            <a:r>
              <a:rPr lang="en-US" sz="3500" b="1" u="sng" dirty="0" smtClean="0">
                <a:solidFill>
                  <a:schemeClr val="tx1">
                    <a:lumMod val="65000"/>
                    <a:lumOff val="35000"/>
                  </a:schemeClr>
                </a:solidFill>
              </a:rPr>
              <a:t>Count II</a:t>
            </a:r>
          </a:p>
          <a:p>
            <a:r>
              <a:rPr lang="en-US" sz="2800" dirty="0" smtClean="0">
                <a:solidFill>
                  <a:schemeClr val="tx1">
                    <a:lumMod val="65000"/>
                    <a:lumOff val="35000"/>
                  </a:schemeClr>
                </a:solidFill>
              </a:rPr>
              <a:t>Act 13 permits incompatible uses in zoning districts in contravention of municipal comprehensive plans and is an unconstitutional use of zoning districts – </a:t>
            </a:r>
            <a:r>
              <a:rPr lang="en-US" sz="2000" i="1" dirty="0" smtClean="0">
                <a:solidFill>
                  <a:srgbClr val="FF0000"/>
                </a:solidFill>
              </a:rPr>
              <a:t>Article 1, </a:t>
            </a:r>
            <a:r>
              <a:rPr lang="en-US" sz="2000" i="1" dirty="0" smtClean="0">
                <a:solidFill>
                  <a:srgbClr val="FF0000"/>
                </a:solidFill>
                <a:latin typeface="Calibri"/>
              </a:rPr>
              <a:t>§1 of the PA Constitution</a:t>
            </a:r>
          </a:p>
          <a:p>
            <a:endParaRPr lang="en-US" sz="2000" i="1" dirty="0" smtClean="0">
              <a:solidFill>
                <a:srgbClr val="FF0000"/>
              </a:solidFill>
              <a:latin typeface="Calibri"/>
            </a:endParaRPr>
          </a:p>
          <a:p>
            <a:pPr>
              <a:buNone/>
            </a:pPr>
            <a:r>
              <a:rPr lang="en-US" sz="3500" b="1" u="sng" dirty="0" smtClean="0">
                <a:solidFill>
                  <a:schemeClr val="tx1">
                    <a:lumMod val="65000"/>
                    <a:lumOff val="35000"/>
                  </a:schemeClr>
                </a:solidFill>
                <a:latin typeface="Calibri"/>
              </a:rPr>
              <a:t>Count III</a:t>
            </a:r>
          </a:p>
          <a:p>
            <a:r>
              <a:rPr lang="en-US" sz="2800" dirty="0" smtClean="0">
                <a:solidFill>
                  <a:schemeClr val="tx1">
                    <a:lumMod val="65000"/>
                    <a:lumOff val="35000"/>
                  </a:schemeClr>
                </a:solidFill>
                <a:latin typeface="Calibri"/>
              </a:rPr>
              <a:t>Act 13 represents a violation of the its police power by rendering it impossible for municipalities to meet their  obligations to create new or follow existing comprehensive plans, zoning districts or ordinances that protect the health, safety and welfare of residents and allow for orderly development of the community -</a:t>
            </a:r>
            <a:r>
              <a:rPr lang="en-US" sz="2800" i="1" dirty="0" smtClean="0">
                <a:solidFill>
                  <a:srgbClr val="FF0000"/>
                </a:solidFill>
              </a:rPr>
              <a:t> </a:t>
            </a:r>
            <a:r>
              <a:rPr lang="en-US" sz="2000" i="1" dirty="0" smtClean="0">
                <a:solidFill>
                  <a:srgbClr val="FF0000"/>
                </a:solidFill>
              </a:rPr>
              <a:t>Article 1, §1 of the PA Constitution</a:t>
            </a:r>
            <a:endParaRPr lang="en-US" sz="2000" dirty="0" smtClean="0">
              <a:solidFill>
                <a:schemeClr val="tx1">
                  <a:lumMod val="65000"/>
                  <a:lumOff val="35000"/>
                </a:schemeClr>
              </a:solidFill>
            </a:endParaRPr>
          </a:p>
          <a:p>
            <a:pPr>
              <a:buNone/>
            </a:pPr>
            <a:endParaRPr lang="en-US" b="1" u="sng" dirty="0" smtClean="0">
              <a:solidFill>
                <a:schemeClr val="tx1">
                  <a:lumMod val="65000"/>
                  <a:lumOff val="35000"/>
                </a:schemeClr>
              </a:solidFill>
            </a:endParaRP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8" name="Content Placeholder 7"/>
          <p:cNvSpPr>
            <a:spLocks noGrp="1"/>
          </p:cNvSpPr>
          <p:nvPr>
            <p:ph idx="1"/>
          </p:nvPr>
        </p:nvSpPr>
        <p:spPr>
          <a:xfrm>
            <a:off x="457200" y="228600"/>
            <a:ext cx="8077200" cy="5562600"/>
          </a:xfrm>
        </p:spPr>
        <p:txBody>
          <a:bodyPr>
            <a:normAutofit/>
          </a:bodyPr>
          <a:lstStyle/>
          <a:p>
            <a:pPr>
              <a:buNone/>
            </a:pPr>
            <a:r>
              <a:rPr lang="en-US" b="1" u="sng" dirty="0" smtClean="0">
                <a:solidFill>
                  <a:schemeClr val="tx1">
                    <a:lumMod val="65000"/>
                    <a:lumOff val="35000"/>
                  </a:schemeClr>
                </a:solidFill>
              </a:rPr>
              <a:t>Count VIII</a:t>
            </a:r>
          </a:p>
          <a:p>
            <a:r>
              <a:rPr lang="en-US" sz="2800" dirty="0" smtClean="0">
                <a:solidFill>
                  <a:schemeClr val="tx1">
                    <a:lumMod val="65000"/>
                    <a:lumOff val="35000"/>
                  </a:schemeClr>
                </a:solidFill>
              </a:rPr>
              <a:t>Act 13 grants power to </a:t>
            </a:r>
            <a:r>
              <a:rPr lang="en-US" sz="2800" dirty="0" err="1" smtClean="0">
                <a:solidFill>
                  <a:schemeClr val="tx1">
                    <a:lumMod val="65000"/>
                    <a:lumOff val="35000"/>
                  </a:schemeClr>
                </a:solidFill>
              </a:rPr>
              <a:t>PaDEP</a:t>
            </a:r>
            <a:r>
              <a:rPr lang="en-US" sz="2800" dirty="0" smtClean="0">
                <a:solidFill>
                  <a:schemeClr val="tx1">
                    <a:lumMod val="65000"/>
                    <a:lumOff val="35000"/>
                  </a:schemeClr>
                </a:solidFill>
              </a:rPr>
              <a:t> without the requisite authorizing language or sufficiently definite standards to restrain the exercise of a delegated administrative power- </a:t>
            </a:r>
            <a:r>
              <a:rPr lang="en-US" sz="2000" i="1" dirty="0" smtClean="0">
                <a:solidFill>
                  <a:schemeClr val="tx1">
                    <a:lumMod val="65000"/>
                    <a:lumOff val="35000"/>
                  </a:schemeClr>
                </a:solidFill>
              </a:rPr>
              <a:t>Article 2, §1 of the PA Constitution</a:t>
            </a:r>
          </a:p>
          <a:p>
            <a:endParaRPr lang="en-US" sz="2000" i="1" dirty="0" smtClean="0">
              <a:solidFill>
                <a:schemeClr val="tx1">
                  <a:lumMod val="65000"/>
                  <a:lumOff val="35000"/>
                </a:schemeClr>
              </a:solidFill>
            </a:endParaRPr>
          </a:p>
          <a:p>
            <a:pPr algn="ctr">
              <a:buNone/>
            </a:pPr>
            <a:r>
              <a:rPr lang="en-US" sz="3600" b="1" dirty="0" smtClean="0">
                <a:solidFill>
                  <a:schemeClr val="tx1">
                    <a:lumMod val="65000"/>
                    <a:lumOff val="35000"/>
                  </a:schemeClr>
                </a:solidFill>
              </a:rPr>
              <a:t>Commonwealth Parties Countered</a:t>
            </a:r>
          </a:p>
          <a:p>
            <a:pPr>
              <a:buNone/>
            </a:pPr>
            <a:r>
              <a:rPr lang="en-US" sz="3600" dirty="0" smtClean="0">
                <a:solidFill>
                  <a:schemeClr val="tx1">
                    <a:lumMod val="65000"/>
                    <a:lumOff val="35000"/>
                  </a:schemeClr>
                </a:solidFill>
              </a:rPr>
              <a:t>	Challenging standing … </a:t>
            </a:r>
            <a:r>
              <a:rPr lang="en-US" sz="2400" dirty="0" smtClean="0">
                <a:solidFill>
                  <a:schemeClr val="tx1">
                    <a:lumMod val="65000"/>
                    <a:lumOff val="35000"/>
                  </a:schemeClr>
                </a:solidFill>
              </a:rPr>
              <a:t>(limited success)</a:t>
            </a:r>
          </a:p>
          <a:p>
            <a:pPr>
              <a:buNone/>
            </a:pPr>
            <a:r>
              <a:rPr lang="en-US" sz="2400" dirty="0" smtClean="0">
                <a:solidFill>
                  <a:schemeClr val="tx1">
                    <a:lumMod val="65000"/>
                    <a:lumOff val="35000"/>
                  </a:schemeClr>
                </a:solidFill>
              </a:rPr>
              <a:t>	</a:t>
            </a:r>
            <a:r>
              <a:rPr lang="en-US" sz="3600" dirty="0" smtClean="0">
                <a:solidFill>
                  <a:schemeClr val="tx1">
                    <a:lumMod val="65000"/>
                    <a:lumOff val="35000"/>
                  </a:schemeClr>
                </a:solidFill>
              </a:rPr>
              <a:t>Justiciability of Political Questions ... </a:t>
            </a:r>
            <a:r>
              <a:rPr lang="en-US" sz="2400" dirty="0" smtClean="0">
                <a:solidFill>
                  <a:schemeClr val="tx1">
                    <a:lumMod val="65000"/>
                    <a:lumOff val="35000"/>
                  </a:schemeClr>
                </a:solidFill>
              </a:rPr>
              <a:t>(no success)</a:t>
            </a:r>
          </a:p>
          <a:p>
            <a:endParaRPr lang="en-US" sz="2000" i="1" dirty="0" smtClean="0">
              <a:solidFill>
                <a:srgbClr val="FF0000"/>
              </a:solidFill>
            </a:endParaRPr>
          </a:p>
          <a:p>
            <a:pPr>
              <a:buNone/>
            </a:pPr>
            <a:endParaRPr lang="en-US" sz="2000" i="1" dirty="0" smtClean="0">
              <a:solidFill>
                <a:srgbClr val="FF0000"/>
              </a:solidFill>
            </a:endParaRPr>
          </a:p>
          <a:p>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0"/>
            <a:ext cx="9144000" cy="7065297"/>
          </a:xfrm>
          <a:prstGeom prst="rect">
            <a:avLst/>
          </a:prstGeom>
          <a:noFill/>
          <a:ln w="9525">
            <a:noFill/>
            <a:miter lim="800000"/>
            <a:headEnd/>
            <a:tailEnd/>
          </a:ln>
        </p:spPr>
      </p:pic>
      <p:sp>
        <p:nvSpPr>
          <p:cNvPr id="7" name="Title 6"/>
          <p:cNvSpPr>
            <a:spLocks noGrp="1"/>
          </p:cNvSpPr>
          <p:nvPr>
            <p:ph type="title"/>
          </p:nvPr>
        </p:nvSpPr>
        <p:spPr>
          <a:xfrm>
            <a:off x="457200" y="274638"/>
            <a:ext cx="8229600" cy="3078162"/>
          </a:xfrm>
        </p:spPr>
        <p:txBody>
          <a:bodyPr>
            <a:normAutofit/>
          </a:bodyPr>
          <a:lstStyle/>
          <a:p>
            <a:r>
              <a:rPr lang="en-US" sz="5400" b="1" u="sng" dirty="0" smtClean="0">
                <a:solidFill>
                  <a:srgbClr val="FF0000"/>
                </a:solidFill>
                <a:effectLst>
                  <a:outerShdw blurRad="38100" dist="38100" dir="2700000" algn="tl">
                    <a:srgbClr val="000000">
                      <a:alpha val="43137"/>
                    </a:srgbClr>
                  </a:outerShdw>
                </a:effectLst>
              </a:rPr>
              <a:t>COUNTS I –III</a:t>
            </a:r>
            <a:r>
              <a:rPr lang="en-US" b="1" dirty="0" smtClean="0">
                <a:solidFill>
                  <a:srgbClr val="FF0000"/>
                </a:solidFill>
                <a:effectLst>
                  <a:outerShdw blurRad="38100" dist="38100" dir="2700000" algn="tl">
                    <a:srgbClr val="000000">
                      <a:alpha val="43137"/>
                    </a:srgbClr>
                  </a:outerShdw>
                </a:effectLst>
              </a:rPr>
              <a:t/>
            </a:r>
            <a:br>
              <a:rPr lang="en-US" b="1" dirty="0" smtClean="0">
                <a:solidFill>
                  <a:srgbClr val="FF0000"/>
                </a:solidFill>
                <a:effectLst>
                  <a:outerShdw blurRad="38100" dist="38100" dir="2700000" algn="tl">
                    <a:srgbClr val="000000">
                      <a:alpha val="43137"/>
                    </a:srgbClr>
                  </a:outerShdw>
                </a:effectLst>
              </a:rPr>
            </a:br>
            <a:r>
              <a:rPr lang="en-US" sz="4800" b="1" dirty="0" smtClean="0">
                <a:solidFill>
                  <a:srgbClr val="FF0000"/>
                </a:solidFill>
                <a:effectLst>
                  <a:outerShdw blurRad="38100" dist="38100" dir="2700000" algn="tl">
                    <a:srgbClr val="000000">
                      <a:alpha val="43137"/>
                    </a:srgbClr>
                  </a:outerShdw>
                </a:effectLst>
              </a:rPr>
              <a:t>Section 3304</a:t>
            </a:r>
            <a:br>
              <a:rPr lang="en-US" sz="4800" b="1" dirty="0" smtClean="0">
                <a:solidFill>
                  <a:srgbClr val="FF0000"/>
                </a:solidFill>
                <a:effectLst>
                  <a:outerShdw blurRad="38100" dist="38100" dir="2700000" algn="tl">
                    <a:srgbClr val="000000">
                      <a:alpha val="43137"/>
                    </a:srgbClr>
                  </a:outerShdw>
                </a:effectLst>
              </a:rPr>
            </a:br>
            <a:r>
              <a:rPr lang="en-US" b="1" i="1" dirty="0" smtClean="0">
                <a:solidFill>
                  <a:schemeClr val="tx1">
                    <a:lumMod val="65000"/>
                    <a:lumOff val="35000"/>
                  </a:schemeClr>
                </a:solidFill>
              </a:rPr>
              <a:t>“Oil and Gas Operations” in all Districts</a:t>
            </a:r>
            <a:endParaRPr lang="en-US" dirty="0"/>
          </a:p>
        </p:txBody>
      </p:sp>
      <p:sp>
        <p:nvSpPr>
          <p:cNvPr id="8" name="Content Placeholder 7"/>
          <p:cNvSpPr>
            <a:spLocks noGrp="1"/>
          </p:cNvSpPr>
          <p:nvPr>
            <p:ph sz="half" idx="1"/>
          </p:nvPr>
        </p:nvSpPr>
        <p:spPr>
          <a:xfrm>
            <a:off x="457200" y="3505199"/>
            <a:ext cx="4038600" cy="2514601"/>
          </a:xfrm>
        </p:spPr>
        <p:txBody>
          <a:bodyPr>
            <a:normAutofit/>
          </a:bodyPr>
          <a:lstStyle/>
          <a:p>
            <a:pPr algn="ctr">
              <a:buNone/>
            </a:pPr>
            <a:r>
              <a:rPr lang="en-US" b="1" dirty="0" smtClean="0">
                <a:solidFill>
                  <a:schemeClr val="tx1">
                    <a:lumMod val="65000"/>
                    <a:lumOff val="35000"/>
                  </a:schemeClr>
                </a:solidFill>
              </a:rPr>
              <a:t>Commonwealth:</a:t>
            </a:r>
          </a:p>
          <a:p>
            <a:pPr marL="0" indent="0" algn="ctr">
              <a:buNone/>
            </a:pPr>
            <a:r>
              <a:rPr lang="en-US" sz="2400" i="1" dirty="0" smtClean="0"/>
              <a:t>Municipalities must enact ordinances in compliance with </a:t>
            </a:r>
            <a:r>
              <a:rPr lang="en-US" sz="2400" i="1" dirty="0" smtClean="0">
                <a:latin typeface="Calibri"/>
              </a:rPr>
              <a:t>§</a:t>
            </a:r>
            <a:r>
              <a:rPr lang="en-US" sz="2400" i="1" dirty="0" smtClean="0"/>
              <a:t>3304.  Municipalities are creatures of the creator-state</a:t>
            </a:r>
            <a:endParaRPr lang="en-US" sz="2400" i="1" dirty="0"/>
          </a:p>
        </p:txBody>
      </p:sp>
      <p:sp>
        <p:nvSpPr>
          <p:cNvPr id="9" name="Content Placeholder 8"/>
          <p:cNvSpPr>
            <a:spLocks noGrp="1"/>
          </p:cNvSpPr>
          <p:nvPr>
            <p:ph sz="half" idx="2"/>
          </p:nvPr>
        </p:nvSpPr>
        <p:spPr>
          <a:xfrm>
            <a:off x="4648200" y="3505199"/>
            <a:ext cx="4038600" cy="2514601"/>
          </a:xfrm>
        </p:spPr>
        <p:txBody>
          <a:bodyPr>
            <a:normAutofit/>
          </a:bodyPr>
          <a:lstStyle/>
          <a:p>
            <a:pPr algn="ctr">
              <a:buNone/>
            </a:pPr>
            <a:r>
              <a:rPr lang="en-US" b="1" dirty="0" smtClean="0">
                <a:solidFill>
                  <a:schemeClr val="tx1">
                    <a:lumMod val="65000"/>
                    <a:lumOff val="35000"/>
                  </a:schemeClr>
                </a:solidFill>
              </a:rPr>
              <a:t>Petitioners:</a:t>
            </a:r>
          </a:p>
          <a:p>
            <a:pPr marL="0" indent="0" algn="ctr">
              <a:buNone/>
            </a:pPr>
            <a:r>
              <a:rPr lang="en-US" sz="2400" i="1" dirty="0" smtClean="0"/>
              <a:t>Compliance with </a:t>
            </a:r>
            <a:r>
              <a:rPr lang="en-US" sz="2400" i="1" dirty="0" smtClean="0">
                <a:latin typeface="Calibri"/>
              </a:rPr>
              <a:t>§</a:t>
            </a:r>
            <a:r>
              <a:rPr lang="en-US" sz="2400" i="1" dirty="0" smtClean="0"/>
              <a:t>3304 forces  incompatible uses in zoning districts established in MPC-required comprehensive plans</a:t>
            </a:r>
            <a:endParaRPr lang="en-US" sz="24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07297"/>
            <a:ext cx="9144000" cy="7065297"/>
          </a:xfrm>
          <a:prstGeom prst="rect">
            <a:avLst/>
          </a:prstGeom>
          <a:noFill/>
          <a:ln w="9525">
            <a:noFill/>
            <a:miter lim="800000"/>
            <a:headEnd/>
            <a:tailEnd/>
          </a:ln>
        </p:spPr>
      </p:pic>
      <p:sp>
        <p:nvSpPr>
          <p:cNvPr id="7" name="Title 6"/>
          <p:cNvSpPr>
            <a:spLocks noGrp="1"/>
          </p:cNvSpPr>
          <p:nvPr>
            <p:ph type="title"/>
          </p:nvPr>
        </p:nvSpPr>
        <p:spPr>
          <a:xfrm>
            <a:off x="457200" y="0"/>
            <a:ext cx="8229600" cy="1143000"/>
          </a:xfrm>
        </p:spPr>
        <p:txBody>
          <a:bodyPr>
            <a:normAutofit/>
          </a:bodyPr>
          <a:lstStyle/>
          <a:p>
            <a:r>
              <a:rPr lang="en-US" b="1" dirty="0" smtClean="0">
                <a:solidFill>
                  <a:srgbClr val="FF0000"/>
                </a:solidFill>
                <a:effectLst>
                  <a:outerShdw blurRad="38100" dist="38100" dir="2700000" algn="tl">
                    <a:srgbClr val="000000">
                      <a:alpha val="43137"/>
                    </a:srgbClr>
                  </a:outerShdw>
                </a:effectLst>
              </a:rPr>
              <a:t>Majority Opinion</a:t>
            </a:r>
            <a:endParaRPr lang="en-US" i="1" dirty="0">
              <a:solidFill>
                <a:schemeClr val="tx1">
                  <a:lumMod val="65000"/>
                  <a:lumOff val="35000"/>
                </a:schemeClr>
              </a:solidFill>
            </a:endParaRPr>
          </a:p>
        </p:txBody>
      </p:sp>
      <p:sp>
        <p:nvSpPr>
          <p:cNvPr id="8" name="Content Placeholder 7"/>
          <p:cNvSpPr>
            <a:spLocks noGrp="1"/>
          </p:cNvSpPr>
          <p:nvPr>
            <p:ph idx="1"/>
          </p:nvPr>
        </p:nvSpPr>
        <p:spPr>
          <a:xfrm>
            <a:off x="457200" y="1219200"/>
            <a:ext cx="8229600" cy="4648200"/>
          </a:xfrm>
        </p:spPr>
        <p:txBody>
          <a:bodyPr>
            <a:normAutofit lnSpcReduction="10000"/>
          </a:bodyPr>
          <a:lstStyle/>
          <a:p>
            <a:pPr>
              <a:buNone/>
            </a:pPr>
            <a:r>
              <a:rPr lang="en-US" dirty="0" smtClean="0">
                <a:solidFill>
                  <a:srgbClr val="FF0000"/>
                </a:solidFill>
              </a:rPr>
              <a:t>	</a:t>
            </a:r>
            <a:r>
              <a:rPr lang="en-US" sz="2800" dirty="0" smtClean="0">
                <a:solidFill>
                  <a:srgbClr val="FF0000"/>
                </a:solidFill>
              </a:rPr>
              <a:t>MPC prevents the “pig in the parlor instead of the barnyard” by mandating comprehensive plans</a:t>
            </a:r>
          </a:p>
          <a:p>
            <a:pPr>
              <a:buNone/>
            </a:pPr>
            <a:endParaRPr lang="en-US" sz="2800" dirty="0" smtClean="0">
              <a:solidFill>
                <a:srgbClr val="FF0000"/>
              </a:solidFill>
            </a:endParaRPr>
          </a:p>
          <a:p>
            <a:pPr>
              <a:buNone/>
            </a:pPr>
            <a:r>
              <a:rPr lang="en-US" sz="2800" dirty="0" smtClean="0">
                <a:solidFill>
                  <a:srgbClr val="FF0000"/>
                </a:solidFill>
              </a:rPr>
              <a:t>	Constitutionality of a zoning ordinance is governed by due process test – weighing property owners’ rights subject to zoning vs. the public interest to be protected</a:t>
            </a:r>
          </a:p>
          <a:p>
            <a:pPr>
              <a:buNone/>
            </a:pPr>
            <a:endParaRPr lang="en-US" sz="2800" dirty="0" smtClean="0">
              <a:solidFill>
                <a:srgbClr val="FF0000"/>
              </a:solidFill>
            </a:endParaRPr>
          </a:p>
          <a:p>
            <a:pPr>
              <a:buNone/>
            </a:pPr>
            <a:r>
              <a:rPr lang="en-US" sz="2800" dirty="0" smtClean="0">
                <a:solidFill>
                  <a:srgbClr val="FF0000"/>
                </a:solidFill>
              </a:rPr>
              <a:t>	The purpose of the ordinance must be directed toward the community </a:t>
            </a:r>
            <a:r>
              <a:rPr lang="en-US" sz="2800" i="1" dirty="0" smtClean="0">
                <a:solidFill>
                  <a:srgbClr val="FF0000"/>
                </a:solidFill>
              </a:rPr>
              <a:t>as a whole</a:t>
            </a:r>
            <a:endParaRPr lang="en-US" sz="28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a:xfrm>
            <a:off x="457200" y="0"/>
            <a:ext cx="8229600" cy="1295400"/>
          </a:xfrm>
        </p:spPr>
        <p:txBody>
          <a:bodyPr/>
          <a:lstStyle/>
          <a:p>
            <a:r>
              <a:rPr lang="en-US" b="1" dirty="0" smtClean="0">
                <a:solidFill>
                  <a:srgbClr val="FF0000"/>
                </a:solidFill>
                <a:effectLst>
                  <a:outerShdw blurRad="38100" dist="38100" dir="2700000" algn="tl">
                    <a:srgbClr val="000000">
                      <a:alpha val="43137"/>
                    </a:srgbClr>
                  </a:outerShdw>
                </a:effectLst>
              </a:rPr>
              <a:t>Majority Opinion</a:t>
            </a:r>
            <a:endParaRPr lang="en-US" dirty="0"/>
          </a:p>
        </p:txBody>
      </p:sp>
      <p:sp>
        <p:nvSpPr>
          <p:cNvPr id="8" name="Content Placeholder 7"/>
          <p:cNvSpPr>
            <a:spLocks noGrp="1"/>
          </p:cNvSpPr>
          <p:nvPr>
            <p:ph idx="1"/>
          </p:nvPr>
        </p:nvSpPr>
        <p:spPr>
          <a:xfrm>
            <a:off x="0" y="1295400"/>
            <a:ext cx="8839200" cy="4495801"/>
          </a:xfrm>
        </p:spPr>
        <p:txBody>
          <a:bodyPr>
            <a:normAutofit fontScale="47500" lnSpcReduction="20000"/>
          </a:bodyPr>
          <a:lstStyle/>
          <a:p>
            <a:pPr algn="ctr">
              <a:buNone/>
            </a:pPr>
            <a:endParaRPr lang="en-US" sz="5800" b="1" dirty="0" smtClean="0">
              <a:solidFill>
                <a:srgbClr val="FF0000"/>
              </a:solidFill>
            </a:endParaRPr>
          </a:p>
          <a:p>
            <a:pPr algn="ctr">
              <a:buNone/>
            </a:pPr>
            <a:r>
              <a:rPr lang="en-US" sz="5800" b="1" dirty="0" smtClean="0">
                <a:solidFill>
                  <a:srgbClr val="FF0000"/>
                </a:solidFill>
              </a:rPr>
              <a:t>“Clash of Police Powers”</a:t>
            </a:r>
          </a:p>
          <a:p>
            <a:pPr>
              <a:buNone/>
            </a:pPr>
            <a:r>
              <a:rPr lang="en-US" sz="3800" dirty="0" smtClean="0">
                <a:solidFill>
                  <a:srgbClr val="FF0000"/>
                </a:solidFill>
              </a:rPr>
              <a:t>	</a:t>
            </a:r>
            <a:endParaRPr lang="en-US" sz="5100" dirty="0" smtClean="0">
              <a:solidFill>
                <a:srgbClr val="FF0000"/>
              </a:solidFill>
            </a:endParaRPr>
          </a:p>
          <a:p>
            <a:pPr>
              <a:buNone/>
            </a:pPr>
            <a:r>
              <a:rPr lang="en-US" sz="5100" dirty="0" smtClean="0">
                <a:solidFill>
                  <a:srgbClr val="FF0000"/>
                </a:solidFill>
              </a:rPr>
              <a:t>	Referring to </a:t>
            </a:r>
            <a:r>
              <a:rPr lang="en-US" sz="5100" i="1" dirty="0" smtClean="0">
                <a:solidFill>
                  <a:srgbClr val="FF0000"/>
                </a:solidFill>
              </a:rPr>
              <a:t>Huntley and Huntley</a:t>
            </a:r>
            <a:r>
              <a:rPr lang="en-US" sz="5100" dirty="0" smtClean="0">
                <a:solidFill>
                  <a:srgbClr val="FF0000"/>
                </a:solidFill>
              </a:rPr>
              <a:t>:</a:t>
            </a:r>
          </a:p>
          <a:p>
            <a:pPr>
              <a:buNone/>
            </a:pPr>
            <a:endParaRPr lang="en-US" sz="5100" dirty="0" smtClean="0">
              <a:solidFill>
                <a:srgbClr val="FF0000"/>
              </a:solidFill>
            </a:endParaRPr>
          </a:p>
          <a:p>
            <a:pPr>
              <a:buNone/>
            </a:pPr>
            <a:r>
              <a:rPr lang="en-US" sz="5100" dirty="0" smtClean="0">
                <a:solidFill>
                  <a:srgbClr val="FF0000"/>
                </a:solidFill>
              </a:rPr>
              <a:t>	Evaluate the objective of both provisions for which police power is the basis – what interests justify the exercise of each?</a:t>
            </a:r>
          </a:p>
          <a:p>
            <a:pPr>
              <a:buNone/>
            </a:pPr>
            <a:endParaRPr lang="en-US" sz="5100" dirty="0" smtClean="0">
              <a:solidFill>
                <a:srgbClr val="FF0000"/>
              </a:solidFill>
            </a:endParaRPr>
          </a:p>
          <a:p>
            <a:pPr>
              <a:buNone/>
            </a:pPr>
            <a:r>
              <a:rPr lang="en-US" sz="5100" dirty="0" smtClean="0">
                <a:solidFill>
                  <a:srgbClr val="FF0000"/>
                </a:solidFill>
              </a:rPr>
              <a:t>	Act 13 = optimal development of oil and gas resources</a:t>
            </a:r>
          </a:p>
          <a:p>
            <a:pPr>
              <a:buNone/>
            </a:pPr>
            <a:endParaRPr lang="en-US" sz="5100" dirty="0" smtClean="0">
              <a:solidFill>
                <a:srgbClr val="FF0000"/>
              </a:solidFill>
            </a:endParaRPr>
          </a:p>
          <a:p>
            <a:pPr>
              <a:buNone/>
            </a:pPr>
            <a:r>
              <a:rPr lang="en-US" sz="5100" dirty="0" smtClean="0">
                <a:solidFill>
                  <a:srgbClr val="FF0000"/>
                </a:solidFill>
              </a:rPr>
              <a:t>	Purpose of zoning is to foster uses of land that are consistent with local demographics</a:t>
            </a:r>
            <a:endParaRPr lang="en-US" sz="5100"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381000"/>
            <a:ext cx="9144000" cy="7065297"/>
          </a:xfrm>
          <a:prstGeom prst="rect">
            <a:avLst/>
          </a:prstGeom>
          <a:noFill/>
          <a:ln w="9525">
            <a:noFill/>
            <a:miter lim="800000"/>
            <a:headEnd/>
            <a:tailEnd/>
          </a:ln>
        </p:spPr>
      </p:pic>
      <p:sp>
        <p:nvSpPr>
          <p:cNvPr id="7" name="Title 6"/>
          <p:cNvSpPr>
            <a:spLocks noGrp="1"/>
          </p:cNvSpPr>
          <p:nvPr>
            <p:ph type="title"/>
          </p:nvPr>
        </p:nvSpPr>
        <p:spPr>
          <a:xfrm>
            <a:off x="457200" y="0"/>
            <a:ext cx="8229600" cy="1219200"/>
          </a:xfrm>
        </p:spPr>
        <p:txBody>
          <a:bodyPr/>
          <a:lstStyle/>
          <a:p>
            <a:r>
              <a:rPr lang="en-US" b="1" dirty="0" smtClean="0">
                <a:solidFill>
                  <a:srgbClr val="FF0000"/>
                </a:solidFill>
                <a:effectLst>
                  <a:outerShdw blurRad="38100" dist="38100" dir="2700000" algn="tl">
                    <a:srgbClr val="000000">
                      <a:alpha val="43137"/>
                    </a:srgbClr>
                  </a:outerShdw>
                </a:effectLst>
              </a:rPr>
              <a:t>Majority Opinion</a:t>
            </a:r>
            <a:endParaRPr lang="en-US" dirty="0"/>
          </a:p>
        </p:txBody>
      </p:sp>
      <p:sp>
        <p:nvSpPr>
          <p:cNvPr id="8" name="Content Placeholder 7"/>
          <p:cNvSpPr>
            <a:spLocks noGrp="1"/>
          </p:cNvSpPr>
          <p:nvPr>
            <p:ph idx="1"/>
          </p:nvPr>
        </p:nvSpPr>
        <p:spPr>
          <a:xfrm>
            <a:off x="457200" y="1600201"/>
            <a:ext cx="8305800" cy="4191000"/>
          </a:xfrm>
        </p:spPr>
        <p:txBody>
          <a:bodyPr>
            <a:normAutofit fontScale="92500" lnSpcReduction="10000"/>
          </a:bodyPr>
          <a:lstStyle/>
          <a:p>
            <a:pPr marL="0" indent="0">
              <a:buNone/>
            </a:pPr>
            <a:r>
              <a:rPr lang="en-US" sz="2400" dirty="0" smtClean="0">
                <a:solidFill>
                  <a:srgbClr val="FF0000"/>
                </a:solidFill>
                <a:latin typeface="Calibri"/>
              </a:rPr>
              <a:t>§3304 requires local governments to break with their plans for growth and development and violates due process</a:t>
            </a:r>
          </a:p>
          <a:p>
            <a:pPr marL="0" indent="0">
              <a:buNone/>
            </a:pPr>
            <a:endParaRPr lang="en-US" sz="2400" dirty="0" smtClean="0">
              <a:solidFill>
                <a:srgbClr val="FF0000"/>
              </a:solidFill>
              <a:latin typeface="Calibri"/>
            </a:endParaRPr>
          </a:p>
          <a:p>
            <a:pPr marL="0" indent="0">
              <a:buNone/>
            </a:pPr>
            <a:r>
              <a:rPr lang="en-US" sz="2400" dirty="0" smtClean="0">
                <a:solidFill>
                  <a:srgbClr val="FF0000"/>
                </a:solidFill>
                <a:latin typeface="Calibri"/>
              </a:rPr>
              <a:t>By complying with Act 13 the interests of neighboring property owners are harmed, will alter the character of districts and makes “irrational classifications”</a:t>
            </a:r>
          </a:p>
          <a:p>
            <a:pPr marL="0" indent="0">
              <a:buNone/>
            </a:pPr>
            <a:endParaRPr lang="en-US" sz="2400" dirty="0" smtClean="0">
              <a:solidFill>
                <a:srgbClr val="FF0000"/>
              </a:solidFill>
              <a:latin typeface="Calibri"/>
            </a:endParaRPr>
          </a:p>
          <a:p>
            <a:pPr marL="0" indent="0">
              <a:buNone/>
            </a:pPr>
            <a:r>
              <a:rPr lang="en-US" sz="2400" dirty="0" smtClean="0">
                <a:solidFill>
                  <a:srgbClr val="FF0000"/>
                </a:solidFill>
                <a:latin typeface="Calibri"/>
              </a:rPr>
              <a:t>Gas operations in all districts and application of industrial criteria to restrictions on height, noise, lighting, etc.</a:t>
            </a:r>
          </a:p>
          <a:p>
            <a:pPr marL="0" indent="0">
              <a:buNone/>
            </a:pPr>
            <a:endParaRPr lang="en-US" sz="2400" dirty="0" smtClean="0">
              <a:solidFill>
                <a:srgbClr val="FF0000"/>
              </a:solidFill>
              <a:latin typeface="Calibri"/>
            </a:endParaRPr>
          </a:p>
          <a:p>
            <a:pPr marL="0" indent="0">
              <a:buNone/>
            </a:pPr>
            <a:r>
              <a:rPr lang="en-US" sz="2400" b="1" dirty="0" smtClean="0">
                <a:solidFill>
                  <a:srgbClr val="FF0000"/>
                </a:solidFill>
                <a:latin typeface="Calibri"/>
              </a:rPr>
              <a:t>Changes required by §3304 do not serve the police power purpose of zoning ordinances mandating compatible uses</a:t>
            </a:r>
            <a:endParaRPr lang="en-US" sz="24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8" name="Content Placeholder 7"/>
          <p:cNvSpPr>
            <a:spLocks noGrp="1"/>
          </p:cNvSpPr>
          <p:nvPr>
            <p:ph idx="1"/>
          </p:nvPr>
        </p:nvSpPr>
        <p:spPr>
          <a:xfrm>
            <a:off x="457200" y="152400"/>
            <a:ext cx="8229600" cy="5638800"/>
          </a:xfrm>
        </p:spPr>
        <p:txBody>
          <a:bodyPr>
            <a:normAutofit fontScale="92500" lnSpcReduction="10000"/>
          </a:bodyPr>
          <a:lstStyle/>
          <a:p>
            <a:pPr algn="ctr">
              <a:buNone/>
            </a:pPr>
            <a:r>
              <a:rPr lang="en-US" sz="3500" b="1" dirty="0" smtClean="0">
                <a:solidFill>
                  <a:srgbClr val="FF0000"/>
                </a:solidFill>
                <a:latin typeface="Calibri"/>
              </a:rPr>
              <a:t>§</a:t>
            </a:r>
            <a:r>
              <a:rPr lang="en-US" sz="3500" b="1" dirty="0" smtClean="0">
                <a:solidFill>
                  <a:srgbClr val="FF0000"/>
                </a:solidFill>
              </a:rPr>
              <a:t> 602 </a:t>
            </a:r>
            <a:endParaRPr lang="en-US" sz="3500" b="1" dirty="0" smtClean="0">
              <a:solidFill>
                <a:schemeClr val="tx1">
                  <a:lumMod val="65000"/>
                  <a:lumOff val="35000"/>
                </a:schemeClr>
              </a:solidFill>
            </a:endParaRPr>
          </a:p>
          <a:p>
            <a:pPr algn="ctr">
              <a:buNone/>
            </a:pPr>
            <a:r>
              <a:rPr lang="en-US" sz="2700" dirty="0" smtClean="0">
                <a:solidFill>
                  <a:schemeClr val="tx1">
                    <a:lumMod val="65000"/>
                    <a:lumOff val="35000"/>
                  </a:schemeClr>
                </a:solidFill>
              </a:rPr>
              <a:t>(continued)</a:t>
            </a:r>
          </a:p>
          <a:p>
            <a:pPr>
              <a:buNone/>
            </a:pPr>
            <a:r>
              <a:rPr lang="en-US" sz="2700" b="1" dirty="0" smtClean="0">
                <a:solidFill>
                  <a:schemeClr val="tx1">
                    <a:lumMod val="65000"/>
                    <a:lumOff val="35000"/>
                  </a:schemeClr>
                </a:solidFill>
              </a:rPr>
              <a:t>	</a:t>
            </a:r>
            <a:r>
              <a:rPr lang="en-US" sz="3500" b="1" dirty="0" smtClean="0">
                <a:solidFill>
                  <a:schemeClr val="tx1">
                    <a:lumMod val="65000"/>
                    <a:lumOff val="35000"/>
                  </a:schemeClr>
                </a:solidFill>
              </a:rPr>
              <a:t> …No ordinances or enactments adopted pursuant to the aforementioned acts shall contain provisions which impose conditions, requirements or limitations on</a:t>
            </a:r>
            <a:r>
              <a:rPr lang="en-US" sz="3500" b="1" dirty="0" smtClean="0">
                <a:solidFill>
                  <a:srgbClr val="FF0000"/>
                </a:solidFill>
              </a:rPr>
              <a:t> the same features </a:t>
            </a:r>
            <a:r>
              <a:rPr lang="en-US" sz="3500" b="1" dirty="0" smtClean="0">
                <a:solidFill>
                  <a:schemeClr val="tx1">
                    <a:lumMod val="65000"/>
                    <a:lumOff val="35000"/>
                  </a:schemeClr>
                </a:solidFill>
              </a:rPr>
              <a:t>of oil and gas well operations regulated by this act or that accomplish the </a:t>
            </a:r>
            <a:r>
              <a:rPr lang="en-US" sz="3500" b="1" dirty="0" smtClean="0">
                <a:solidFill>
                  <a:srgbClr val="FF0000"/>
                </a:solidFill>
              </a:rPr>
              <a:t>same purposes </a:t>
            </a:r>
            <a:r>
              <a:rPr lang="en-US" sz="3500" b="1" dirty="0" smtClean="0">
                <a:solidFill>
                  <a:schemeClr val="tx1">
                    <a:lumMod val="65000"/>
                    <a:lumOff val="35000"/>
                  </a:schemeClr>
                </a:solidFill>
              </a:rPr>
              <a:t>as set forth in this act. The Commonwealth, by this enactment, hereby </a:t>
            </a:r>
            <a:r>
              <a:rPr lang="en-US" sz="3500" b="1" dirty="0" smtClean="0">
                <a:solidFill>
                  <a:srgbClr val="FF0000"/>
                </a:solidFill>
              </a:rPr>
              <a:t>preempts and supersedes </a:t>
            </a:r>
            <a:r>
              <a:rPr lang="en-US" sz="3500" b="1" dirty="0" smtClean="0">
                <a:solidFill>
                  <a:schemeClr val="tx1">
                    <a:lumMod val="65000"/>
                    <a:lumOff val="35000"/>
                  </a:schemeClr>
                </a:solidFill>
              </a:rPr>
              <a:t>the regulation of oil and gas wells as herein defined.”</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07297"/>
            <a:ext cx="9144000" cy="7065297"/>
          </a:xfrm>
          <a:prstGeom prst="rect">
            <a:avLst/>
          </a:prstGeom>
          <a:noFill/>
          <a:ln w="9525">
            <a:noFill/>
            <a:miter lim="800000"/>
            <a:headEnd/>
            <a:tailEnd/>
          </a:ln>
        </p:spPr>
      </p:pic>
      <p:sp>
        <p:nvSpPr>
          <p:cNvPr id="8" name="Content Placeholder 7"/>
          <p:cNvSpPr>
            <a:spLocks noGrp="1"/>
          </p:cNvSpPr>
          <p:nvPr>
            <p:ph idx="1"/>
          </p:nvPr>
        </p:nvSpPr>
        <p:spPr>
          <a:xfrm>
            <a:off x="457200" y="457200"/>
            <a:ext cx="8229600" cy="5334001"/>
          </a:xfrm>
        </p:spPr>
        <p:txBody>
          <a:bodyPr>
            <a:normAutofit/>
          </a:bodyPr>
          <a:lstStyle/>
          <a:p>
            <a:pPr>
              <a:buNone/>
            </a:pPr>
            <a:r>
              <a:rPr lang="en-US" sz="3600" dirty="0" smtClean="0"/>
              <a:t>	</a:t>
            </a:r>
            <a:r>
              <a:rPr lang="en-US" sz="3600" dirty="0" smtClean="0">
                <a:solidFill>
                  <a:schemeClr val="tx1">
                    <a:lumMod val="65000"/>
                    <a:lumOff val="35000"/>
                  </a:schemeClr>
                </a:solidFill>
              </a:rPr>
              <a:t>It appears that the majority of the Court simply picked between the two competing claims of police power to support its finding of a due process violation by Act 13</a:t>
            </a:r>
          </a:p>
          <a:p>
            <a:pPr>
              <a:buNone/>
            </a:pPr>
            <a:endParaRPr lang="en-US" sz="3600" dirty="0" smtClean="0">
              <a:solidFill>
                <a:schemeClr val="tx1">
                  <a:lumMod val="65000"/>
                  <a:lumOff val="35000"/>
                </a:schemeClr>
              </a:solidFill>
            </a:endParaRPr>
          </a:p>
          <a:p>
            <a:pPr>
              <a:buNone/>
            </a:pPr>
            <a:r>
              <a:rPr lang="en-US" sz="3600" dirty="0" smtClean="0">
                <a:solidFill>
                  <a:schemeClr val="tx1">
                    <a:lumMod val="65000"/>
                    <a:lumOff val="35000"/>
                  </a:schemeClr>
                </a:solidFill>
              </a:rPr>
              <a:t>	Is there a legitimate basis to pick the municipal argument over that of the Commonwealth ???? Or the reverse???</a:t>
            </a:r>
          </a:p>
          <a:p>
            <a:endParaRPr lang="en-US" sz="4000" dirty="0" smtClean="0"/>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a:xfrm>
            <a:off x="457200" y="152400"/>
            <a:ext cx="8229600" cy="1143000"/>
          </a:xfrm>
        </p:spPr>
        <p:txBody>
          <a:bodyPr/>
          <a:lstStyle/>
          <a:p>
            <a:r>
              <a:rPr lang="en-US" b="1" dirty="0" smtClean="0">
                <a:solidFill>
                  <a:schemeClr val="tx1">
                    <a:lumMod val="65000"/>
                    <a:lumOff val="35000"/>
                  </a:schemeClr>
                </a:solidFill>
              </a:rPr>
              <a:t>The Dissent’s Best Argument?</a:t>
            </a:r>
            <a:endParaRPr lang="en-US" b="1" dirty="0">
              <a:solidFill>
                <a:schemeClr val="tx1">
                  <a:lumMod val="65000"/>
                  <a:lumOff val="35000"/>
                </a:schemeClr>
              </a:solidFill>
            </a:endParaRPr>
          </a:p>
        </p:txBody>
      </p:sp>
      <p:sp>
        <p:nvSpPr>
          <p:cNvPr id="8" name="Content Placeholder 7"/>
          <p:cNvSpPr>
            <a:spLocks noGrp="1"/>
          </p:cNvSpPr>
          <p:nvPr>
            <p:ph idx="1"/>
          </p:nvPr>
        </p:nvSpPr>
        <p:spPr>
          <a:xfrm>
            <a:off x="457200" y="1600201"/>
            <a:ext cx="8229600" cy="4191000"/>
          </a:xfrm>
        </p:spPr>
        <p:txBody>
          <a:bodyPr>
            <a:normAutofit lnSpcReduction="10000"/>
          </a:bodyPr>
          <a:lstStyle/>
          <a:p>
            <a:pPr algn="ctr">
              <a:buNone/>
            </a:pPr>
            <a:r>
              <a:rPr lang="en-US" sz="3600" b="1" dirty="0" smtClean="0">
                <a:solidFill>
                  <a:schemeClr val="tx1">
                    <a:lumMod val="65000"/>
                    <a:lumOff val="35000"/>
                  </a:schemeClr>
                </a:solidFill>
              </a:rPr>
              <a:t>Footnote 1</a:t>
            </a:r>
          </a:p>
          <a:p>
            <a:pPr>
              <a:buNone/>
            </a:pPr>
            <a:endParaRPr lang="en-US" dirty="0" smtClean="0">
              <a:solidFill>
                <a:schemeClr val="tx1">
                  <a:lumMod val="65000"/>
                  <a:lumOff val="35000"/>
                </a:schemeClr>
              </a:solidFill>
            </a:endParaRPr>
          </a:p>
          <a:p>
            <a:pPr marL="0" indent="0">
              <a:buNone/>
            </a:pPr>
            <a:r>
              <a:rPr lang="en-US" dirty="0" smtClean="0">
                <a:solidFill>
                  <a:schemeClr val="tx1">
                    <a:lumMod val="65000"/>
                    <a:lumOff val="35000"/>
                  </a:schemeClr>
                </a:solidFill>
              </a:rPr>
              <a:t>Judge </a:t>
            </a:r>
            <a:r>
              <a:rPr lang="en-US" dirty="0" err="1" smtClean="0">
                <a:solidFill>
                  <a:schemeClr val="tx1">
                    <a:lumMod val="65000"/>
                    <a:lumOff val="35000"/>
                  </a:schemeClr>
                </a:solidFill>
              </a:rPr>
              <a:t>Brobson’s</a:t>
            </a:r>
            <a:r>
              <a:rPr lang="en-US" dirty="0" smtClean="0">
                <a:solidFill>
                  <a:schemeClr val="tx1">
                    <a:lumMod val="65000"/>
                    <a:lumOff val="35000"/>
                  </a:schemeClr>
                </a:solidFill>
              </a:rPr>
              <a:t> reading of the </a:t>
            </a:r>
            <a:r>
              <a:rPr lang="en-US" dirty="0" err="1" smtClean="0">
                <a:solidFill>
                  <a:schemeClr val="tx1">
                    <a:lumMod val="65000"/>
                    <a:lumOff val="35000"/>
                  </a:schemeClr>
                </a:solidFill>
              </a:rPr>
              <a:t>takewaway</a:t>
            </a:r>
            <a:r>
              <a:rPr lang="en-US" dirty="0" smtClean="0">
                <a:solidFill>
                  <a:schemeClr val="tx1">
                    <a:lumMod val="65000"/>
                    <a:lumOff val="35000"/>
                  </a:schemeClr>
                </a:solidFill>
              </a:rPr>
              <a:t> from </a:t>
            </a:r>
            <a:r>
              <a:rPr lang="en-US" i="1" dirty="0" smtClean="0">
                <a:solidFill>
                  <a:schemeClr val="tx1">
                    <a:lumMod val="65000"/>
                    <a:lumOff val="35000"/>
                  </a:schemeClr>
                </a:solidFill>
              </a:rPr>
              <a:t>Huntley v. Huntley</a:t>
            </a:r>
            <a:r>
              <a:rPr lang="en-US" dirty="0" smtClean="0">
                <a:solidFill>
                  <a:schemeClr val="tx1">
                    <a:lumMod val="65000"/>
                    <a:lumOff val="35000"/>
                  </a:schemeClr>
                </a:solidFill>
              </a:rPr>
              <a:t>:</a:t>
            </a:r>
          </a:p>
          <a:p>
            <a:pPr>
              <a:buNone/>
            </a:pPr>
            <a:endParaRPr lang="en-US" dirty="0" smtClean="0">
              <a:solidFill>
                <a:schemeClr val="tx1">
                  <a:lumMod val="65000"/>
                  <a:lumOff val="35000"/>
                </a:schemeClr>
              </a:solidFill>
            </a:endParaRPr>
          </a:p>
          <a:p>
            <a:pPr marL="0" indent="0">
              <a:buNone/>
            </a:pPr>
            <a:r>
              <a:rPr lang="en-US" dirty="0" smtClean="0">
                <a:solidFill>
                  <a:schemeClr val="tx1">
                    <a:lumMod val="65000"/>
                    <a:lumOff val="35000"/>
                  </a:schemeClr>
                </a:solidFill>
              </a:rPr>
              <a:t>Act 13 provides the clear guidance on the limits of preemption concerning regulation of oil and   gas activities left open in </a:t>
            </a:r>
            <a:r>
              <a:rPr lang="en-US" i="1" dirty="0" smtClean="0">
                <a:solidFill>
                  <a:schemeClr val="tx1">
                    <a:lumMod val="65000"/>
                    <a:lumOff val="35000"/>
                  </a:schemeClr>
                </a:solidFill>
              </a:rPr>
              <a:t>Huntley</a:t>
            </a:r>
            <a:endParaRPr lang="en-US" i="1" dirty="0">
              <a:solidFill>
                <a:schemeClr val="tx1">
                  <a:lumMod val="65000"/>
                  <a:lumOff val="3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0"/>
            <a:ext cx="9144000" cy="7065297"/>
          </a:xfrm>
          <a:prstGeom prst="rect">
            <a:avLst/>
          </a:prstGeom>
          <a:noFill/>
          <a:ln w="9525">
            <a:noFill/>
            <a:miter lim="800000"/>
            <a:headEnd/>
            <a:tailEnd/>
          </a:ln>
        </p:spPr>
      </p:pic>
      <p:sp>
        <p:nvSpPr>
          <p:cNvPr id="7" name="Title 6"/>
          <p:cNvSpPr>
            <a:spLocks noGrp="1"/>
          </p:cNvSpPr>
          <p:nvPr>
            <p:ph type="title"/>
          </p:nvPr>
        </p:nvSpPr>
        <p:spPr>
          <a:xfrm>
            <a:off x="457200" y="274638"/>
            <a:ext cx="8229600" cy="3154362"/>
          </a:xfrm>
        </p:spPr>
        <p:txBody>
          <a:bodyPr/>
          <a:lstStyle/>
          <a:p>
            <a:r>
              <a:rPr lang="en-US" sz="5400" b="1" u="sng" dirty="0" smtClean="0">
                <a:solidFill>
                  <a:srgbClr val="FF0000"/>
                </a:solidFill>
                <a:effectLst>
                  <a:outerShdw blurRad="38100" dist="38100" dir="2700000" algn="tl">
                    <a:srgbClr val="000000">
                      <a:alpha val="43137"/>
                    </a:srgbClr>
                  </a:outerShdw>
                </a:effectLst>
              </a:rPr>
              <a:t>COUNT VIII</a:t>
            </a:r>
            <a:r>
              <a:rPr lang="en-US" b="1" dirty="0" smtClean="0">
                <a:solidFill>
                  <a:srgbClr val="FF0000"/>
                </a:solidFill>
                <a:effectLst>
                  <a:outerShdw blurRad="38100" dist="38100" dir="2700000" algn="tl">
                    <a:srgbClr val="000000">
                      <a:alpha val="43137"/>
                    </a:srgbClr>
                  </a:outerShdw>
                </a:effectLst>
              </a:rPr>
              <a:t/>
            </a:r>
            <a:br>
              <a:rPr lang="en-US" b="1" dirty="0" smtClean="0">
                <a:solidFill>
                  <a:srgbClr val="FF0000"/>
                </a:solidFill>
                <a:effectLst>
                  <a:outerShdw blurRad="38100" dist="38100" dir="2700000" algn="tl">
                    <a:srgbClr val="000000">
                      <a:alpha val="43137"/>
                    </a:srgbClr>
                  </a:outerShdw>
                </a:effectLst>
              </a:rPr>
            </a:br>
            <a:r>
              <a:rPr lang="en-US" sz="4800" b="1" dirty="0" smtClean="0">
                <a:solidFill>
                  <a:srgbClr val="FF0000"/>
                </a:solidFill>
                <a:effectLst>
                  <a:outerShdw blurRad="38100" dist="38100" dir="2700000" algn="tl">
                    <a:srgbClr val="000000">
                      <a:alpha val="43137"/>
                    </a:srgbClr>
                  </a:outerShdw>
                </a:effectLst>
              </a:rPr>
              <a:t>Section 3215(b)(4)</a:t>
            </a:r>
            <a:r>
              <a:rPr lang="en-US" sz="4000" b="1" dirty="0" smtClean="0">
                <a:solidFill>
                  <a:srgbClr val="FF0000"/>
                </a:solidFill>
                <a:effectLst>
                  <a:outerShdw blurRad="38100" dist="38100" dir="2700000" algn="tl">
                    <a:srgbClr val="000000">
                      <a:alpha val="43137"/>
                    </a:srgbClr>
                  </a:outerShdw>
                </a:effectLst>
              </a:rPr>
              <a:t/>
            </a:r>
            <a:br>
              <a:rPr lang="en-US" sz="4000" b="1" dirty="0" smtClean="0">
                <a:solidFill>
                  <a:srgbClr val="FF0000"/>
                </a:solidFill>
                <a:effectLst>
                  <a:outerShdw blurRad="38100" dist="38100" dir="2700000" algn="tl">
                    <a:srgbClr val="000000">
                      <a:alpha val="43137"/>
                    </a:srgbClr>
                  </a:outerShdw>
                </a:effectLst>
              </a:rPr>
            </a:br>
            <a:r>
              <a:rPr lang="en-US" b="1" i="1" dirty="0" smtClean="0">
                <a:solidFill>
                  <a:schemeClr val="tx1">
                    <a:lumMod val="65000"/>
                    <a:lumOff val="35000"/>
                  </a:schemeClr>
                </a:solidFill>
              </a:rPr>
              <a:t>Failure to Restrain Delegated Power</a:t>
            </a:r>
            <a:endParaRPr lang="en-US" dirty="0"/>
          </a:p>
        </p:txBody>
      </p:sp>
      <p:sp>
        <p:nvSpPr>
          <p:cNvPr id="8" name="Content Placeholder 7"/>
          <p:cNvSpPr>
            <a:spLocks noGrp="1"/>
          </p:cNvSpPr>
          <p:nvPr>
            <p:ph sz="half" idx="1"/>
          </p:nvPr>
        </p:nvSpPr>
        <p:spPr>
          <a:xfrm>
            <a:off x="457200" y="3581399"/>
            <a:ext cx="4038600" cy="2438401"/>
          </a:xfrm>
        </p:spPr>
        <p:txBody>
          <a:bodyPr>
            <a:normAutofit fontScale="92500" lnSpcReduction="10000"/>
          </a:bodyPr>
          <a:lstStyle/>
          <a:p>
            <a:pPr algn="ctr">
              <a:buNone/>
            </a:pPr>
            <a:r>
              <a:rPr lang="en-US" b="1" dirty="0" smtClean="0">
                <a:solidFill>
                  <a:schemeClr val="tx1">
                    <a:lumMod val="65000"/>
                    <a:lumOff val="35000"/>
                  </a:schemeClr>
                </a:solidFill>
              </a:rPr>
              <a:t>Petitioners:</a:t>
            </a:r>
          </a:p>
          <a:p>
            <a:pPr marL="0" indent="0" algn="ctr">
              <a:buNone/>
            </a:pPr>
            <a:r>
              <a:rPr lang="en-US" i="1" dirty="0" smtClean="0">
                <a:solidFill>
                  <a:schemeClr val="tx1">
                    <a:lumMod val="65000"/>
                    <a:lumOff val="35000"/>
                  </a:schemeClr>
                </a:solidFill>
              </a:rPr>
              <a:t>Inadequate guidance and limitations on </a:t>
            </a:r>
            <a:r>
              <a:rPr lang="en-US" i="1" dirty="0" err="1" smtClean="0">
                <a:solidFill>
                  <a:schemeClr val="tx1">
                    <a:lumMod val="65000"/>
                    <a:lumOff val="35000"/>
                  </a:schemeClr>
                </a:solidFill>
              </a:rPr>
              <a:t>PaDEP’s</a:t>
            </a:r>
            <a:r>
              <a:rPr lang="en-US" i="1" dirty="0" smtClean="0">
                <a:solidFill>
                  <a:schemeClr val="tx1">
                    <a:lumMod val="65000"/>
                    <a:lumOff val="35000"/>
                  </a:schemeClr>
                </a:solidFill>
              </a:rPr>
              <a:t> use of setback waiver authority for oil and gas wells from waters of PA</a:t>
            </a:r>
            <a:endParaRPr lang="en-US" dirty="0"/>
          </a:p>
        </p:txBody>
      </p:sp>
      <p:sp>
        <p:nvSpPr>
          <p:cNvPr id="9" name="Content Placeholder 8"/>
          <p:cNvSpPr>
            <a:spLocks noGrp="1"/>
          </p:cNvSpPr>
          <p:nvPr>
            <p:ph sz="half" idx="2"/>
          </p:nvPr>
        </p:nvSpPr>
        <p:spPr>
          <a:xfrm>
            <a:off x="4648200" y="3581399"/>
            <a:ext cx="4038600" cy="2438401"/>
          </a:xfrm>
        </p:spPr>
        <p:txBody>
          <a:bodyPr>
            <a:normAutofit fontScale="92500" lnSpcReduction="10000"/>
          </a:bodyPr>
          <a:lstStyle/>
          <a:p>
            <a:pPr algn="ctr">
              <a:buNone/>
            </a:pPr>
            <a:r>
              <a:rPr lang="en-US" b="1" dirty="0" smtClean="0">
                <a:solidFill>
                  <a:schemeClr val="tx1">
                    <a:lumMod val="65000"/>
                    <a:lumOff val="35000"/>
                  </a:schemeClr>
                </a:solidFill>
              </a:rPr>
              <a:t>Commonwealth:</a:t>
            </a:r>
          </a:p>
          <a:p>
            <a:pPr marL="0" indent="0" algn="ctr">
              <a:buNone/>
            </a:pPr>
            <a:r>
              <a:rPr lang="en-US" i="1" dirty="0" smtClean="0">
                <a:solidFill>
                  <a:schemeClr val="tx1">
                    <a:lumMod val="65000"/>
                    <a:lumOff val="35000"/>
                  </a:schemeClr>
                </a:solidFill>
              </a:rPr>
              <a:t>Standards for use of waiver power  are found in </a:t>
            </a:r>
            <a:r>
              <a:rPr lang="en-US" i="1" dirty="0" smtClean="0">
                <a:solidFill>
                  <a:schemeClr val="tx1">
                    <a:lumMod val="65000"/>
                    <a:lumOff val="35000"/>
                  </a:schemeClr>
                </a:solidFill>
                <a:latin typeface="Calibri"/>
              </a:rPr>
              <a:t>§3302 – optimal oil and gas development consistent with health and safety</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0"/>
            <a:ext cx="9144000" cy="7065297"/>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b="1" dirty="0" smtClean="0">
                <a:solidFill>
                  <a:srgbClr val="FF0000"/>
                </a:solidFill>
                <a:effectLst>
                  <a:outerShdw blurRad="38100" dist="38100" dir="2700000" algn="tl">
                    <a:srgbClr val="000000">
                      <a:alpha val="43137"/>
                    </a:srgbClr>
                  </a:outerShdw>
                </a:effectLst>
              </a:rPr>
              <a:t>Majority Opinion</a:t>
            </a:r>
            <a:endParaRPr lang="en-US" dirty="0"/>
          </a:p>
        </p:txBody>
      </p:sp>
      <p:sp>
        <p:nvSpPr>
          <p:cNvPr id="6" name="Content Placeholder 5"/>
          <p:cNvSpPr>
            <a:spLocks noGrp="1"/>
          </p:cNvSpPr>
          <p:nvPr>
            <p:ph idx="1"/>
          </p:nvPr>
        </p:nvSpPr>
        <p:spPr>
          <a:xfrm>
            <a:off x="457200" y="1600201"/>
            <a:ext cx="8229600" cy="4419600"/>
          </a:xfrm>
        </p:spPr>
        <p:txBody>
          <a:bodyPr>
            <a:normAutofit/>
          </a:bodyPr>
          <a:lstStyle/>
          <a:p>
            <a:pPr marL="0" indent="0">
              <a:buNone/>
            </a:pPr>
            <a:r>
              <a:rPr lang="en-US" sz="2800" dirty="0" smtClean="0">
                <a:solidFill>
                  <a:srgbClr val="FF0000"/>
                </a:solidFill>
              </a:rPr>
              <a:t>While 3215(b) establishes setbacks for oil and gas operation near wetlands and waterways </a:t>
            </a:r>
            <a:r>
              <a:rPr lang="en-US" sz="2800" dirty="0" smtClean="0">
                <a:solidFill>
                  <a:srgbClr val="FF0000"/>
                </a:solidFill>
                <a:latin typeface="Calibri"/>
              </a:rPr>
              <a:t>§3215(b)(4) mandates that </a:t>
            </a:r>
            <a:r>
              <a:rPr lang="en-US" sz="2800" dirty="0" err="1" smtClean="0">
                <a:solidFill>
                  <a:srgbClr val="FF0000"/>
                </a:solidFill>
                <a:latin typeface="Calibri"/>
              </a:rPr>
              <a:t>PaDEP</a:t>
            </a:r>
            <a:r>
              <a:rPr lang="en-US" sz="2800" dirty="0" smtClean="0">
                <a:solidFill>
                  <a:srgbClr val="FF0000"/>
                </a:solidFill>
                <a:latin typeface="Calibri"/>
              </a:rPr>
              <a:t> waive the same on submission of a plan that identifies additional protective measures</a:t>
            </a:r>
          </a:p>
          <a:p>
            <a:pPr marL="0" indent="0">
              <a:buNone/>
            </a:pPr>
            <a:endParaRPr lang="en-US" sz="2800" dirty="0" smtClean="0">
              <a:solidFill>
                <a:srgbClr val="FF0000"/>
              </a:solidFill>
              <a:latin typeface="Calibri"/>
            </a:endParaRPr>
          </a:p>
          <a:p>
            <a:pPr marL="0" indent="0">
              <a:buNone/>
            </a:pPr>
            <a:r>
              <a:rPr lang="en-US" sz="2800" dirty="0" smtClean="0">
                <a:solidFill>
                  <a:srgbClr val="FF0000"/>
                </a:solidFill>
                <a:latin typeface="Calibri"/>
              </a:rPr>
              <a:t>These are general provisions that don’t provide the necessary guidance for when use of the waiver authority is appropriate</a:t>
            </a:r>
            <a:endParaRPr lang="en-US" sz="2800" dirty="0" smtClean="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0"/>
            <a:ext cx="9144000" cy="7065297"/>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rPr>
              <a:t>Result at the Commonwealth Court</a:t>
            </a:r>
            <a:endParaRPr lang="en-US" sz="4000" b="1" dirty="0">
              <a:solidFill>
                <a:srgbClr val="FF000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600201"/>
            <a:ext cx="8229600" cy="4419600"/>
          </a:xfrm>
        </p:spPr>
        <p:txBody>
          <a:bodyPr>
            <a:normAutofit fontScale="92500" lnSpcReduction="10000"/>
          </a:bodyPr>
          <a:lstStyle/>
          <a:p>
            <a:pPr marL="0" indent="0"/>
            <a:r>
              <a:rPr lang="en-US" sz="2800" dirty="0" smtClean="0">
                <a:solidFill>
                  <a:schemeClr val="tx1">
                    <a:lumMod val="65000"/>
                    <a:lumOff val="35000"/>
                  </a:schemeClr>
                </a:solidFill>
              </a:rPr>
              <a:t> Petitioners’ Motion for Summary Relief as to </a:t>
            </a:r>
            <a:r>
              <a:rPr lang="en-US" sz="2800" dirty="0" smtClean="0">
                <a:solidFill>
                  <a:schemeClr val="tx1">
                    <a:lumMod val="65000"/>
                    <a:lumOff val="35000"/>
                  </a:schemeClr>
                </a:solidFill>
                <a:latin typeface="Calibri"/>
              </a:rPr>
              <a:t>§3304 granted</a:t>
            </a:r>
          </a:p>
          <a:p>
            <a:pPr marL="0" indent="0"/>
            <a:endParaRPr lang="en-US" sz="2800" dirty="0" smtClean="0">
              <a:solidFill>
                <a:schemeClr val="tx1">
                  <a:lumMod val="65000"/>
                  <a:lumOff val="35000"/>
                </a:schemeClr>
              </a:solidFill>
              <a:latin typeface="Calibri"/>
            </a:endParaRPr>
          </a:p>
          <a:p>
            <a:pPr marL="0" indent="0"/>
            <a:r>
              <a:rPr lang="en-US" sz="2800" dirty="0" smtClean="0">
                <a:solidFill>
                  <a:schemeClr val="tx1">
                    <a:lumMod val="65000"/>
                    <a:lumOff val="35000"/>
                  </a:schemeClr>
                </a:solidFill>
                <a:latin typeface="Calibri"/>
              </a:rPr>
              <a:t> Section declared null and Commonwealth permanently enjoined from enforcing</a:t>
            </a:r>
          </a:p>
          <a:p>
            <a:pPr marL="0" indent="0"/>
            <a:endParaRPr lang="en-US" sz="2800" dirty="0" smtClean="0">
              <a:solidFill>
                <a:schemeClr val="tx1">
                  <a:lumMod val="65000"/>
                  <a:lumOff val="35000"/>
                </a:schemeClr>
              </a:solidFill>
              <a:latin typeface="Calibri"/>
            </a:endParaRPr>
          </a:p>
          <a:p>
            <a:pPr marL="0" indent="0"/>
            <a:r>
              <a:rPr lang="en-US" sz="2800" dirty="0" smtClean="0">
                <a:solidFill>
                  <a:schemeClr val="tx1">
                    <a:lumMod val="65000"/>
                    <a:lumOff val="35000"/>
                  </a:schemeClr>
                </a:solidFill>
                <a:latin typeface="Calibri"/>
              </a:rPr>
              <a:t> Remaining provisions of Chapter 33 enforcing §3304 (other than §§3301 – 3303) are also enjoined</a:t>
            </a:r>
          </a:p>
          <a:p>
            <a:pPr marL="0" indent="0"/>
            <a:endParaRPr lang="en-US" sz="2800" dirty="0" smtClean="0">
              <a:solidFill>
                <a:schemeClr val="tx1">
                  <a:lumMod val="65000"/>
                  <a:lumOff val="35000"/>
                </a:schemeClr>
              </a:solidFill>
              <a:latin typeface="Calibri"/>
            </a:endParaRPr>
          </a:p>
          <a:p>
            <a:pPr marL="0" indent="0"/>
            <a:r>
              <a:rPr lang="en-US" sz="2800" dirty="0" smtClean="0">
                <a:solidFill>
                  <a:schemeClr val="tx1">
                    <a:lumMod val="65000"/>
                    <a:lumOff val="35000"/>
                  </a:schemeClr>
                </a:solidFill>
                <a:latin typeface="Calibri"/>
              </a:rPr>
              <a:t> Petitioners granted summary relief as to §3215(b)(4)</a:t>
            </a:r>
            <a:endParaRPr lang="en-US" sz="2800" dirty="0" smtClean="0">
              <a:solidFill>
                <a:schemeClr val="tx1">
                  <a:lumMod val="65000"/>
                  <a:lumOff val="3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IV.   Appeal to Supreme Court</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(what’s next?)</a:t>
            </a:r>
            <a:endParaRPr lang="en-US" dirty="0"/>
          </a:p>
        </p:txBody>
      </p:sp>
      <p:sp>
        <p:nvSpPr>
          <p:cNvPr id="8" name="Content Placeholder 7"/>
          <p:cNvSpPr>
            <a:spLocks noGrp="1"/>
          </p:cNvSpPr>
          <p:nvPr>
            <p:ph idx="1"/>
          </p:nvPr>
        </p:nvSpPr>
        <p:spPr>
          <a:xfrm>
            <a:off x="457200" y="1600201"/>
            <a:ext cx="8229600" cy="4191000"/>
          </a:xfrm>
        </p:spPr>
        <p:txBody>
          <a:bodyPr>
            <a:noAutofit/>
          </a:bodyPr>
          <a:lstStyle/>
          <a:p>
            <a:pPr marL="914400"/>
            <a:r>
              <a:rPr lang="en-US" sz="2400" dirty="0" smtClean="0">
                <a:solidFill>
                  <a:schemeClr val="tx1">
                    <a:lumMod val="50000"/>
                    <a:lumOff val="50000"/>
                  </a:schemeClr>
                </a:solidFill>
              </a:rPr>
              <a:t>Decision on granting the Appeal</a:t>
            </a:r>
          </a:p>
          <a:p>
            <a:pPr marL="914400">
              <a:buNone/>
            </a:pPr>
            <a:endParaRPr lang="en-US" sz="2400" dirty="0" smtClean="0">
              <a:solidFill>
                <a:schemeClr val="tx1">
                  <a:lumMod val="50000"/>
                  <a:lumOff val="50000"/>
                </a:schemeClr>
              </a:solidFill>
            </a:endParaRPr>
          </a:p>
          <a:p>
            <a:pPr marL="914400"/>
            <a:r>
              <a:rPr lang="en-US" sz="2400" dirty="0" smtClean="0">
                <a:solidFill>
                  <a:schemeClr val="tx1">
                    <a:lumMod val="50000"/>
                    <a:lumOff val="50000"/>
                  </a:schemeClr>
                </a:solidFill>
              </a:rPr>
              <a:t>Questions Presented</a:t>
            </a:r>
          </a:p>
          <a:p>
            <a:pPr marL="914400"/>
            <a:endParaRPr lang="en-US" sz="2400" dirty="0" smtClean="0">
              <a:solidFill>
                <a:schemeClr val="tx1">
                  <a:lumMod val="50000"/>
                  <a:lumOff val="50000"/>
                </a:schemeClr>
              </a:solidFill>
            </a:endParaRPr>
          </a:p>
          <a:p>
            <a:pPr marL="914400"/>
            <a:r>
              <a:rPr lang="en-US" sz="2400" dirty="0" smtClean="0">
                <a:solidFill>
                  <a:schemeClr val="tx1">
                    <a:lumMod val="50000"/>
                    <a:lumOff val="50000"/>
                  </a:schemeClr>
                </a:solidFill>
              </a:rPr>
              <a:t>Request for Expedited Consideration</a:t>
            </a:r>
          </a:p>
          <a:p>
            <a:pPr marL="914400"/>
            <a:endParaRPr lang="en-US" sz="2400" dirty="0" smtClean="0">
              <a:solidFill>
                <a:schemeClr val="tx1">
                  <a:lumMod val="50000"/>
                  <a:lumOff val="50000"/>
                </a:schemeClr>
              </a:solidFill>
            </a:endParaRPr>
          </a:p>
          <a:p>
            <a:pPr marL="914400"/>
            <a:r>
              <a:rPr lang="en-US" sz="2400" dirty="0" smtClean="0">
                <a:solidFill>
                  <a:schemeClr val="tx1">
                    <a:lumMod val="50000"/>
                    <a:lumOff val="50000"/>
                  </a:schemeClr>
                </a:solidFill>
              </a:rPr>
              <a:t>October conference in Pittsburgh</a:t>
            </a:r>
          </a:p>
          <a:p>
            <a:pPr marL="914400"/>
            <a:endParaRPr lang="en-US" sz="2400" dirty="0" smtClean="0">
              <a:solidFill>
                <a:schemeClr val="tx1">
                  <a:lumMod val="50000"/>
                  <a:lumOff val="50000"/>
                </a:schemeClr>
              </a:solidFill>
            </a:endParaRPr>
          </a:p>
          <a:p>
            <a:pPr marL="914400"/>
            <a:r>
              <a:rPr lang="en-US" sz="2400" dirty="0" smtClean="0">
                <a:solidFill>
                  <a:schemeClr val="tx1">
                    <a:lumMod val="50000"/>
                    <a:lumOff val="50000"/>
                  </a:schemeClr>
                </a:solidFill>
              </a:rPr>
              <a:t>Decision?</a:t>
            </a:r>
            <a:endParaRPr lang="en-US" sz="2400" dirty="0">
              <a:solidFill>
                <a:schemeClr val="tx1">
                  <a:lumMod val="50000"/>
                  <a:lumOff val="5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07297"/>
            <a:ext cx="9144000" cy="7065297"/>
          </a:xfrm>
          <a:prstGeom prst="rect">
            <a:avLst/>
          </a:prstGeom>
          <a:noFill/>
          <a:ln w="9525">
            <a:noFill/>
            <a:miter lim="800000"/>
            <a:headEnd/>
            <a:tailEnd/>
          </a:ln>
        </p:spPr>
      </p:pic>
      <p:sp>
        <p:nvSpPr>
          <p:cNvPr id="7" name="Title 6"/>
          <p:cNvSpPr>
            <a:spLocks noGrp="1"/>
          </p:cNvSpPr>
          <p:nvPr>
            <p:ph type="title"/>
          </p:nvPr>
        </p:nvSpPr>
        <p:spPr/>
        <p:txBody>
          <a:bodyPr>
            <a:noAutofit/>
          </a:bodyPr>
          <a:lstStyle/>
          <a:p>
            <a:r>
              <a:rPr lang="en-US" sz="3600" b="1" dirty="0" smtClean="0">
                <a:solidFill>
                  <a:schemeClr val="tx1">
                    <a:lumMod val="65000"/>
                    <a:lumOff val="35000"/>
                  </a:schemeClr>
                </a:solidFill>
              </a:rPr>
              <a:t>Preemption Cases Under Oil and Gas Act (OGA)</a:t>
            </a:r>
            <a:endParaRPr lang="en-US" sz="3600" dirty="0">
              <a:solidFill>
                <a:schemeClr val="tx1">
                  <a:lumMod val="65000"/>
                  <a:lumOff val="35000"/>
                </a:schemeClr>
              </a:solidFill>
            </a:endParaRPr>
          </a:p>
        </p:txBody>
      </p:sp>
      <p:sp>
        <p:nvSpPr>
          <p:cNvPr id="8" name="Content Placeholder 7"/>
          <p:cNvSpPr>
            <a:spLocks noGrp="1"/>
          </p:cNvSpPr>
          <p:nvPr>
            <p:ph idx="1"/>
          </p:nvPr>
        </p:nvSpPr>
        <p:spPr>
          <a:xfrm>
            <a:off x="457200" y="1600201"/>
            <a:ext cx="8229600" cy="4191000"/>
          </a:xfrm>
        </p:spPr>
        <p:txBody>
          <a:bodyPr>
            <a:normAutofit lnSpcReduction="10000"/>
          </a:bodyPr>
          <a:lstStyle/>
          <a:p>
            <a:pPr algn="ctr">
              <a:buNone/>
            </a:pPr>
            <a:r>
              <a:rPr lang="en-US" b="1" i="1" dirty="0" smtClean="0">
                <a:solidFill>
                  <a:schemeClr val="tx1">
                    <a:lumMod val="65000"/>
                    <a:lumOff val="35000"/>
                  </a:schemeClr>
                </a:solidFill>
              </a:rPr>
              <a:t> Huntley &amp; Huntley v. Borough of Oakmont, </a:t>
            </a:r>
          </a:p>
          <a:p>
            <a:pPr algn="ctr">
              <a:buNone/>
            </a:pPr>
            <a:r>
              <a:rPr lang="en-US" dirty="0" smtClean="0">
                <a:solidFill>
                  <a:schemeClr val="tx1">
                    <a:lumMod val="65000"/>
                    <a:lumOff val="35000"/>
                  </a:schemeClr>
                </a:solidFill>
              </a:rPr>
              <a:t> 964 A.2d 855 (Pa. 2009)</a:t>
            </a:r>
          </a:p>
          <a:p>
            <a:r>
              <a:rPr lang="en-US" dirty="0" smtClean="0">
                <a:solidFill>
                  <a:schemeClr val="tx1">
                    <a:lumMod val="65000"/>
                    <a:lumOff val="35000"/>
                  </a:schemeClr>
                </a:solidFill>
              </a:rPr>
              <a:t>Competing legislative schemes of OGA and MPC</a:t>
            </a:r>
          </a:p>
          <a:p>
            <a:r>
              <a:rPr lang="en-US" dirty="0" smtClean="0">
                <a:solidFill>
                  <a:schemeClr val="tx1">
                    <a:lumMod val="65000"/>
                    <a:lumOff val="35000"/>
                  </a:schemeClr>
                </a:solidFill>
              </a:rPr>
              <a:t>Court viewed the regulations on well location (</a:t>
            </a:r>
            <a:r>
              <a:rPr lang="en-US" dirty="0" err="1" smtClean="0">
                <a:solidFill>
                  <a:schemeClr val="tx1">
                    <a:lumMod val="65000"/>
                    <a:lumOff val="35000"/>
                  </a:schemeClr>
                </a:solidFill>
              </a:rPr>
              <a:t>PaDEP</a:t>
            </a:r>
            <a:r>
              <a:rPr lang="en-US" dirty="0" smtClean="0">
                <a:solidFill>
                  <a:schemeClr val="tx1">
                    <a:lumMod val="65000"/>
                    <a:lumOff val="35000"/>
                  </a:schemeClr>
                </a:solidFill>
              </a:rPr>
              <a:t>) as different from local </a:t>
            </a:r>
            <a:r>
              <a:rPr lang="en-US" dirty="0" err="1" smtClean="0">
                <a:solidFill>
                  <a:schemeClr val="tx1">
                    <a:lumMod val="65000"/>
                    <a:lumOff val="35000"/>
                  </a:schemeClr>
                </a:solidFill>
              </a:rPr>
              <a:t>regs</a:t>
            </a:r>
            <a:r>
              <a:rPr lang="en-US" dirty="0" smtClean="0">
                <a:solidFill>
                  <a:schemeClr val="tx1">
                    <a:lumMod val="65000"/>
                    <a:lumOff val="35000"/>
                  </a:schemeClr>
                </a:solidFill>
              </a:rPr>
              <a:t> addressing where activities can occur in a municipality</a:t>
            </a:r>
          </a:p>
          <a:p>
            <a:r>
              <a:rPr lang="en-US" dirty="0" smtClean="0">
                <a:solidFill>
                  <a:schemeClr val="tx1">
                    <a:lumMod val="65000"/>
                    <a:lumOff val="35000"/>
                  </a:schemeClr>
                </a:solidFill>
              </a:rPr>
              <a:t>The OGA’s preemptive scope is not total</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rmAutofit/>
          </a:bodyPr>
          <a:lstStyle/>
          <a:p>
            <a:r>
              <a:rPr lang="en-US" sz="3600" b="1" i="1" dirty="0" smtClean="0">
                <a:solidFill>
                  <a:schemeClr val="tx1">
                    <a:lumMod val="65000"/>
                    <a:lumOff val="35000"/>
                  </a:schemeClr>
                </a:solidFill>
              </a:rPr>
              <a:t>Huntley and Huntley</a:t>
            </a:r>
            <a:endParaRPr lang="en-US" sz="3600" b="1" i="1" dirty="0">
              <a:solidFill>
                <a:schemeClr val="tx1">
                  <a:lumMod val="65000"/>
                  <a:lumOff val="35000"/>
                </a:schemeClr>
              </a:solidFill>
            </a:endParaRPr>
          </a:p>
        </p:txBody>
      </p:sp>
      <p:sp>
        <p:nvSpPr>
          <p:cNvPr id="8" name="Content Placeholder 7"/>
          <p:cNvSpPr>
            <a:spLocks noGrp="1"/>
          </p:cNvSpPr>
          <p:nvPr>
            <p:ph idx="1"/>
          </p:nvPr>
        </p:nvSpPr>
        <p:spPr>
          <a:xfrm>
            <a:off x="457200" y="1600201"/>
            <a:ext cx="8229600" cy="4191000"/>
          </a:xfrm>
        </p:spPr>
        <p:txBody>
          <a:bodyPr>
            <a:normAutofit lnSpcReduction="10000"/>
          </a:bodyPr>
          <a:lstStyle/>
          <a:p>
            <a:r>
              <a:rPr lang="en-US" dirty="0" smtClean="0">
                <a:solidFill>
                  <a:schemeClr val="tx1">
                    <a:lumMod val="65000"/>
                    <a:lumOff val="35000"/>
                  </a:schemeClr>
                </a:solidFill>
              </a:rPr>
              <a:t>Municipalities can enact traditional zoning ordinances that identify which uses are allowed in different areas of a municipality</a:t>
            </a:r>
          </a:p>
          <a:p>
            <a:r>
              <a:rPr lang="en-US" dirty="0" smtClean="0">
                <a:solidFill>
                  <a:schemeClr val="tx1">
                    <a:lumMod val="65000"/>
                    <a:lumOff val="35000"/>
                  </a:schemeClr>
                </a:solidFill>
              </a:rPr>
              <a:t>Even if the same preclude oil and gas drilling in certain parts of the community</a:t>
            </a:r>
          </a:p>
          <a:p>
            <a:r>
              <a:rPr lang="en-US" dirty="0" smtClean="0">
                <a:solidFill>
                  <a:schemeClr val="tx1">
                    <a:lumMod val="65000"/>
                    <a:lumOff val="35000"/>
                  </a:schemeClr>
                </a:solidFill>
              </a:rPr>
              <a:t>The overall restriction on oil and gas well in R-1 districts is not preempted by the OGA</a:t>
            </a:r>
          </a:p>
          <a:p>
            <a:r>
              <a:rPr lang="en-US" b="1" dirty="0" smtClean="0">
                <a:solidFill>
                  <a:srgbClr val="FF0000"/>
                </a:solidFill>
              </a:rPr>
              <a:t>Example of permissive municipal regulation</a:t>
            </a:r>
            <a:endParaRPr lang="en-US"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b="1" i="1" dirty="0" smtClean="0">
                <a:solidFill>
                  <a:schemeClr val="tx1">
                    <a:lumMod val="65000"/>
                    <a:lumOff val="35000"/>
                  </a:schemeClr>
                </a:solidFill>
              </a:rPr>
              <a:t> </a:t>
            </a:r>
            <a:br>
              <a:rPr lang="en-US" b="1" i="1" dirty="0" smtClean="0">
                <a:solidFill>
                  <a:schemeClr val="tx1">
                    <a:lumMod val="65000"/>
                    <a:lumOff val="35000"/>
                  </a:schemeClr>
                </a:solidFill>
              </a:rPr>
            </a:br>
            <a:r>
              <a:rPr lang="en-US" sz="3600" b="1" i="1" dirty="0" smtClean="0">
                <a:solidFill>
                  <a:schemeClr val="tx1">
                    <a:lumMod val="65000"/>
                    <a:lumOff val="35000"/>
                  </a:schemeClr>
                </a:solidFill>
              </a:rPr>
              <a:t>Range Resources v. Salem Township, </a:t>
            </a:r>
            <a:br>
              <a:rPr lang="en-US" sz="3600" b="1" i="1" dirty="0" smtClean="0">
                <a:solidFill>
                  <a:schemeClr val="tx1">
                    <a:lumMod val="65000"/>
                    <a:lumOff val="35000"/>
                  </a:schemeClr>
                </a:solidFill>
              </a:rPr>
            </a:br>
            <a:r>
              <a:rPr lang="en-US" sz="3600" dirty="0" smtClean="0"/>
              <a:t> </a:t>
            </a:r>
            <a:r>
              <a:rPr lang="en-US" sz="3600" dirty="0" smtClean="0">
                <a:solidFill>
                  <a:schemeClr val="tx1">
                    <a:lumMod val="65000"/>
                    <a:lumOff val="35000"/>
                  </a:schemeClr>
                </a:solidFill>
              </a:rPr>
              <a:t>964 A.2d 869 (Pa. 2009)</a:t>
            </a:r>
            <a:r>
              <a:rPr lang="en-US" dirty="0" smtClean="0">
                <a:solidFill>
                  <a:schemeClr val="tx1">
                    <a:lumMod val="65000"/>
                    <a:lumOff val="35000"/>
                  </a:schemeClr>
                </a:solidFill>
              </a:rPr>
              <a:t/>
            </a:r>
            <a:br>
              <a:rPr lang="en-US" dirty="0" smtClean="0">
                <a:solidFill>
                  <a:schemeClr val="tx1">
                    <a:lumMod val="65000"/>
                    <a:lumOff val="35000"/>
                  </a:schemeClr>
                </a:solidFill>
              </a:rPr>
            </a:br>
            <a:endParaRPr lang="en-US" dirty="0"/>
          </a:p>
        </p:txBody>
      </p:sp>
      <p:sp>
        <p:nvSpPr>
          <p:cNvPr id="8" name="Content Placeholder 7"/>
          <p:cNvSpPr>
            <a:spLocks noGrp="1"/>
          </p:cNvSpPr>
          <p:nvPr>
            <p:ph idx="1"/>
          </p:nvPr>
        </p:nvSpPr>
        <p:spPr>
          <a:xfrm>
            <a:off x="457200" y="1600201"/>
            <a:ext cx="8229600" cy="4191000"/>
          </a:xfrm>
        </p:spPr>
        <p:txBody>
          <a:bodyPr/>
          <a:lstStyle/>
          <a:p>
            <a:r>
              <a:rPr lang="en-US" dirty="0" smtClean="0">
                <a:solidFill>
                  <a:schemeClr val="tx1">
                    <a:lumMod val="65000"/>
                    <a:lumOff val="35000"/>
                  </a:schemeClr>
                </a:solidFill>
              </a:rPr>
              <a:t>Municipal SALDO covered permitting procedures for wells, bonding requirements, site restoration, pre-drilling water testing, etc.</a:t>
            </a:r>
          </a:p>
          <a:p>
            <a:r>
              <a:rPr lang="en-US" dirty="0" smtClean="0">
                <a:solidFill>
                  <a:schemeClr val="tx1">
                    <a:lumMod val="65000"/>
                    <a:lumOff val="35000"/>
                  </a:schemeClr>
                </a:solidFill>
              </a:rPr>
              <a:t>These were minimum requirements and compliance did not guarantee permit issuance</a:t>
            </a:r>
          </a:p>
          <a:p>
            <a:r>
              <a:rPr lang="en-US" dirty="0" smtClean="0">
                <a:solidFill>
                  <a:schemeClr val="tx1">
                    <a:lumMod val="65000"/>
                    <a:lumOff val="35000"/>
                  </a:schemeClr>
                </a:solidFill>
              </a:rPr>
              <a:t>Although some aspects differed, regulations deemed nearly parallel to regulatory apparatus of OGA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Autofit/>
          </a:bodyPr>
          <a:lstStyle/>
          <a:p>
            <a:r>
              <a:rPr lang="en-US" sz="3200" b="1" i="1" dirty="0" smtClean="0">
                <a:solidFill>
                  <a:schemeClr val="tx1">
                    <a:lumMod val="65000"/>
                    <a:lumOff val="35000"/>
                  </a:schemeClr>
                </a:solidFill>
              </a:rPr>
              <a:t/>
            </a:r>
            <a:br>
              <a:rPr lang="en-US" sz="3200" b="1" i="1" dirty="0" smtClean="0">
                <a:solidFill>
                  <a:schemeClr val="tx1">
                    <a:lumMod val="65000"/>
                    <a:lumOff val="35000"/>
                  </a:schemeClr>
                </a:solidFill>
              </a:rPr>
            </a:br>
            <a:r>
              <a:rPr lang="en-US" sz="3600" b="1" i="1" dirty="0" smtClean="0">
                <a:solidFill>
                  <a:schemeClr val="tx1">
                    <a:lumMod val="65000"/>
                    <a:lumOff val="35000"/>
                  </a:schemeClr>
                </a:solidFill>
              </a:rPr>
              <a:t>Range Resources v. Salem Township</a:t>
            </a:r>
            <a:br>
              <a:rPr lang="en-US" sz="3600" b="1" i="1" dirty="0" smtClean="0">
                <a:solidFill>
                  <a:schemeClr val="tx1">
                    <a:lumMod val="65000"/>
                    <a:lumOff val="35000"/>
                  </a:schemeClr>
                </a:solidFill>
              </a:rPr>
            </a:br>
            <a:endParaRPr lang="en-US" sz="3600" dirty="0"/>
          </a:p>
        </p:txBody>
      </p:sp>
      <p:sp>
        <p:nvSpPr>
          <p:cNvPr id="8" name="Content Placeholder 7"/>
          <p:cNvSpPr>
            <a:spLocks noGrp="1"/>
          </p:cNvSpPr>
          <p:nvPr>
            <p:ph idx="1"/>
          </p:nvPr>
        </p:nvSpPr>
        <p:spPr>
          <a:xfrm>
            <a:off x="457200" y="1600201"/>
            <a:ext cx="8229600" cy="4191000"/>
          </a:xfrm>
        </p:spPr>
        <p:txBody>
          <a:bodyPr/>
          <a:lstStyle/>
          <a:p>
            <a:r>
              <a:rPr lang="en-US" dirty="0" smtClean="0">
                <a:solidFill>
                  <a:schemeClr val="tx1">
                    <a:lumMod val="65000"/>
                    <a:lumOff val="35000"/>
                  </a:schemeClr>
                </a:solidFill>
              </a:rPr>
              <a:t>The Court ruled that the regulation did not focus on zoning of commercial of industrial development generally, but solely on oil and gas development</a:t>
            </a:r>
          </a:p>
          <a:p>
            <a:r>
              <a:rPr lang="en-US" dirty="0" smtClean="0">
                <a:solidFill>
                  <a:schemeClr val="tx1">
                    <a:lumMod val="65000"/>
                    <a:lumOff val="35000"/>
                  </a:schemeClr>
                </a:solidFill>
              </a:rPr>
              <a:t>Comprehensive and restrictive nature of scheme acts as an obstacle to the legislative purposes underlying the OGA</a:t>
            </a:r>
          </a:p>
          <a:p>
            <a:r>
              <a:rPr lang="en-US" b="1" dirty="0" smtClean="0">
                <a:solidFill>
                  <a:srgbClr val="FF0000"/>
                </a:solidFill>
              </a:rPr>
              <a:t>Example of impermissible municipal zoning </a:t>
            </a:r>
            <a:endParaRPr lang="en-US"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rPr>
              <a:t>II.   Municipal Regulation under Act 13</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rPr>
              <a:t>58 Pa. C.S. </a:t>
            </a:r>
            <a:r>
              <a:rPr lang="en-US" b="1" dirty="0" smtClean="0">
                <a:solidFill>
                  <a:srgbClr val="FF0000"/>
                </a:solidFill>
                <a:latin typeface="Calibri"/>
              </a:rPr>
              <a:t>§§2301 - 3501</a:t>
            </a:r>
            <a:endParaRPr lang="en-US" dirty="0"/>
          </a:p>
        </p:txBody>
      </p:sp>
      <p:sp>
        <p:nvSpPr>
          <p:cNvPr id="8" name="Content Placeholder 7"/>
          <p:cNvSpPr>
            <a:spLocks noGrp="1"/>
          </p:cNvSpPr>
          <p:nvPr>
            <p:ph idx="1"/>
          </p:nvPr>
        </p:nvSpPr>
        <p:spPr>
          <a:xfrm>
            <a:off x="304800" y="1828799"/>
            <a:ext cx="8534400" cy="4114801"/>
          </a:xfrm>
        </p:spPr>
        <p:txBody>
          <a:bodyPr>
            <a:normAutofit/>
          </a:bodyPr>
          <a:lstStyle/>
          <a:p>
            <a:pPr algn="ctr">
              <a:buNone/>
            </a:pPr>
            <a:r>
              <a:rPr lang="en-US" b="1" dirty="0" smtClean="0">
                <a:solidFill>
                  <a:schemeClr val="tx1">
                    <a:lumMod val="65000"/>
                    <a:lumOff val="35000"/>
                  </a:schemeClr>
                </a:solidFill>
              </a:rPr>
              <a:t>Local ordinance must avoid three Act 13 barriers:</a:t>
            </a:r>
          </a:p>
          <a:p>
            <a:pPr algn="ctr">
              <a:buNone/>
            </a:pPr>
            <a:endParaRPr lang="en-US" dirty="0" smtClean="0">
              <a:solidFill>
                <a:schemeClr val="tx1">
                  <a:lumMod val="65000"/>
                  <a:lumOff val="35000"/>
                </a:schemeClr>
              </a:solidFill>
            </a:endParaRPr>
          </a:p>
          <a:p>
            <a:pPr lvl="1"/>
            <a:r>
              <a:rPr lang="en-US" dirty="0" smtClean="0">
                <a:solidFill>
                  <a:schemeClr val="tx1">
                    <a:lumMod val="65000"/>
                    <a:lumOff val="35000"/>
                  </a:schemeClr>
                </a:solidFill>
              </a:rPr>
              <a:t>Section 3302 – “oil and gas operations” regulated by Chapter 32 (former OGA)</a:t>
            </a:r>
          </a:p>
          <a:p>
            <a:pPr lvl="1"/>
            <a:r>
              <a:rPr lang="en-US" dirty="0" smtClean="0">
                <a:solidFill>
                  <a:schemeClr val="tx1">
                    <a:lumMod val="65000"/>
                    <a:lumOff val="35000"/>
                  </a:schemeClr>
                </a:solidFill>
              </a:rPr>
              <a:t>Section 3303 – “oil and gas operations” regulated by environmental statutes</a:t>
            </a:r>
          </a:p>
          <a:p>
            <a:pPr lvl="1"/>
            <a:r>
              <a:rPr lang="en-US" dirty="0" smtClean="0">
                <a:solidFill>
                  <a:schemeClr val="tx1">
                    <a:lumMod val="65000"/>
                    <a:lumOff val="35000"/>
                  </a:schemeClr>
                </a:solidFill>
              </a:rPr>
              <a:t>Section 3304 – obstacles to “reasonable oil and gas development”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 y="-228600"/>
            <a:ext cx="9144000" cy="7065297"/>
          </a:xfrm>
          <a:prstGeom prst="rect">
            <a:avLst/>
          </a:prstGeom>
          <a:noFill/>
          <a:ln w="9525">
            <a:noFill/>
            <a:miter lim="800000"/>
            <a:headEnd/>
            <a:tailEnd/>
          </a:ln>
        </p:spPr>
      </p:pic>
      <p:sp>
        <p:nvSpPr>
          <p:cNvPr id="7" name="Title 6"/>
          <p:cNvSpPr>
            <a:spLocks noGrp="1"/>
          </p:cNvSpPr>
          <p:nvPr>
            <p:ph type="title"/>
          </p:nvPr>
        </p:nvSpPr>
        <p:spPr>
          <a:xfrm>
            <a:off x="457200" y="152400"/>
            <a:ext cx="8229600" cy="1143000"/>
          </a:xfrm>
        </p:spPr>
        <p:txBody>
          <a:bodyPr>
            <a:noAutofit/>
          </a:bodyPr>
          <a:lstStyle/>
          <a:p>
            <a:r>
              <a:rPr lang="en-US" sz="3600" b="1" dirty="0" smtClean="0">
                <a:solidFill>
                  <a:schemeClr val="tx1">
                    <a:lumMod val="65000"/>
                    <a:lumOff val="35000"/>
                  </a:schemeClr>
                </a:solidFill>
              </a:rPr>
              <a:t>Act 13 – Section 3302</a:t>
            </a:r>
            <a:br>
              <a:rPr lang="en-US" sz="3600" b="1" dirty="0" smtClean="0">
                <a:solidFill>
                  <a:schemeClr val="tx1">
                    <a:lumMod val="65000"/>
                    <a:lumOff val="35000"/>
                  </a:schemeClr>
                </a:solidFill>
              </a:rPr>
            </a:br>
            <a:r>
              <a:rPr lang="en-US" sz="3600" b="1" i="1" dirty="0" smtClean="0">
                <a:solidFill>
                  <a:schemeClr val="tx1">
                    <a:lumMod val="65000"/>
                    <a:lumOff val="35000"/>
                  </a:schemeClr>
                </a:solidFill>
              </a:rPr>
              <a:t>“Oil and Gas Operations”</a:t>
            </a:r>
            <a:endParaRPr lang="en-US" sz="3600" b="1" i="1" dirty="0">
              <a:solidFill>
                <a:schemeClr val="tx1">
                  <a:lumMod val="65000"/>
                  <a:lumOff val="35000"/>
                </a:schemeClr>
              </a:solidFill>
            </a:endParaRPr>
          </a:p>
        </p:txBody>
      </p:sp>
      <p:sp>
        <p:nvSpPr>
          <p:cNvPr id="8" name="Content Placeholder 7"/>
          <p:cNvSpPr>
            <a:spLocks noGrp="1"/>
          </p:cNvSpPr>
          <p:nvPr>
            <p:ph idx="1"/>
          </p:nvPr>
        </p:nvSpPr>
        <p:spPr>
          <a:xfrm>
            <a:off x="457200" y="1447800"/>
            <a:ext cx="8229600" cy="4495800"/>
          </a:xfrm>
        </p:spPr>
        <p:txBody>
          <a:bodyPr>
            <a:normAutofit fontScale="85000" lnSpcReduction="20000"/>
          </a:bodyPr>
          <a:lstStyle/>
          <a:p>
            <a:pPr>
              <a:buNone/>
            </a:pPr>
            <a:r>
              <a:rPr lang="en-US" b="1" dirty="0" smtClean="0">
                <a:solidFill>
                  <a:schemeClr val="tx1">
                    <a:lumMod val="65000"/>
                    <a:lumOff val="35000"/>
                  </a:schemeClr>
                </a:solidFill>
              </a:rPr>
              <a:t>	“Except with respect to ordinances adopted pursuant to the MPC and the . . . Flood Plain Management Act, all local ordinances purporting to regulate oil and gas operations regulated by Chapter 32 (relating to development) are hereby superseded.</a:t>
            </a:r>
            <a:r>
              <a:rPr lang="en-US" b="1" dirty="0" smtClean="0">
                <a:solidFill>
                  <a:schemeClr val="tx1">
                    <a:lumMod val="65000"/>
                    <a:lumOff val="35000"/>
                  </a:schemeClr>
                </a:solidFill>
                <a:latin typeface="Tahoma"/>
              </a:rPr>
              <a:t>  </a:t>
            </a:r>
            <a:r>
              <a:rPr lang="en-US" b="1" dirty="0" smtClean="0">
                <a:solidFill>
                  <a:srgbClr val="FF0000"/>
                </a:solidFill>
              </a:rPr>
              <a:t>No local ordinance adopted pursuant to the MPC </a:t>
            </a:r>
            <a:r>
              <a:rPr lang="en-US" b="1" dirty="0" smtClean="0">
                <a:solidFill>
                  <a:schemeClr val="tx1">
                    <a:lumMod val="65000"/>
                    <a:lumOff val="35000"/>
                  </a:schemeClr>
                </a:solidFill>
              </a:rPr>
              <a:t>or the Flood Plain Management Act shall contain provisions which impose conditions, requirements or limitations on the same features of oil and gas operations regulated by Chapter 32 or that accomplish the same purposes as set forth in Chapter 32.  The Commonwealth, by this section, </a:t>
            </a:r>
            <a:r>
              <a:rPr lang="en-US" b="1" dirty="0" smtClean="0">
                <a:solidFill>
                  <a:srgbClr val="FF0000"/>
                </a:solidFill>
              </a:rPr>
              <a:t>preempts and supersedes </a:t>
            </a:r>
            <a:r>
              <a:rPr lang="en-US" b="1" dirty="0" smtClean="0">
                <a:solidFill>
                  <a:schemeClr val="tx1">
                    <a:lumMod val="65000"/>
                    <a:lumOff val="35000"/>
                  </a:schemeClr>
                </a:solidFill>
              </a:rPr>
              <a:t>the regulation of </a:t>
            </a:r>
            <a:r>
              <a:rPr lang="en-US" b="1" dirty="0" smtClean="0">
                <a:solidFill>
                  <a:srgbClr val="FF0000"/>
                </a:solidFill>
              </a:rPr>
              <a:t>oil and gas operations </a:t>
            </a:r>
            <a:r>
              <a:rPr lang="en-US" b="1" dirty="0" smtClean="0">
                <a:solidFill>
                  <a:schemeClr val="tx1">
                    <a:lumMod val="65000"/>
                    <a:lumOff val="35000"/>
                  </a:schemeClr>
                </a:solidFill>
              </a:rPr>
              <a:t>as provided in this chapter.”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TotalTime>
  <Words>1209</Words>
  <Application>Microsoft Office PowerPoint</Application>
  <PresentationFormat>On-screen Show (4:3)</PresentationFormat>
  <Paragraphs>200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 I.   Municipal Regulation under Oil and Gas Act (Repealed)  </vt:lpstr>
      <vt:lpstr>Slide 3</vt:lpstr>
      <vt:lpstr>Preemption Cases Under Oil and Gas Act (OGA)</vt:lpstr>
      <vt:lpstr>Huntley and Huntley</vt:lpstr>
      <vt:lpstr>  Range Resources v. Salem Township,   964 A.2d 869 (Pa. 2009) </vt:lpstr>
      <vt:lpstr> Range Resources v. Salem Township </vt:lpstr>
      <vt:lpstr>II.   Municipal Regulation under Act 13 58 Pa. C.S. §§2301 - 3501</vt:lpstr>
      <vt:lpstr>Act 13 – Section 3302 “Oil and Gas Operations”</vt:lpstr>
      <vt:lpstr>Act 13 – Section 3302  “Oil and Gas Operations”</vt:lpstr>
      <vt:lpstr>Act 13 – Section 3302  “Oil and Gas Operations”</vt:lpstr>
      <vt:lpstr>Act 13 – Section 3303  Environmental statutes</vt:lpstr>
      <vt:lpstr>Act 13 – Section 3303  Environmental Statutes</vt:lpstr>
      <vt:lpstr>Act 13 – Section 3304  “Reasonable Development”</vt:lpstr>
      <vt:lpstr>Act 13 – Section 3304  “Reasonable Development”</vt:lpstr>
      <vt:lpstr>Act 13 – Section 3304  “Reasonable Development”</vt:lpstr>
      <vt:lpstr>Act 13 – Section 3309  Application</vt:lpstr>
      <vt:lpstr>Act 13 – Section 3308  Sanction for Unlawful Ordinance</vt:lpstr>
      <vt:lpstr> III. Robinson Township et al., v. Commonwealth of PA,  2012 Pa. Commw. LEXIS 222  </vt:lpstr>
      <vt:lpstr>Slide 20</vt:lpstr>
      <vt:lpstr>Summary of Petitioners’ Argument on the Zoning Issues</vt:lpstr>
      <vt:lpstr>Summary of Respondents’ Position</vt:lpstr>
      <vt:lpstr>Petition for Review (12 counts)</vt:lpstr>
      <vt:lpstr>Slide 24</vt:lpstr>
      <vt:lpstr>Slide 25</vt:lpstr>
      <vt:lpstr>COUNTS I –III Section 3304 “Oil and Gas Operations” in all Districts</vt:lpstr>
      <vt:lpstr>Majority Opinion</vt:lpstr>
      <vt:lpstr>Majority Opinion</vt:lpstr>
      <vt:lpstr>Majority Opinion</vt:lpstr>
      <vt:lpstr>Slide 30</vt:lpstr>
      <vt:lpstr>The Dissent’s Best Argument?</vt:lpstr>
      <vt:lpstr>COUNT VIII Section 3215(b)(4) Failure to Restrain Delegated Power</vt:lpstr>
      <vt:lpstr>Majority Opinion</vt:lpstr>
      <vt:lpstr>Result at the Commonwealth Court</vt:lpstr>
      <vt:lpstr>IV.   Appeal to Supreme Court (what’s next?)</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Saunders</dc:creator>
  <cp:lastModifiedBy>Saunders</cp:lastModifiedBy>
  <cp:revision>258</cp:revision>
  <dcterms:created xsi:type="dcterms:W3CDTF">2011-11-17T18:55:38Z</dcterms:created>
  <dcterms:modified xsi:type="dcterms:W3CDTF">2012-08-10T14:03:25Z</dcterms:modified>
</cp:coreProperties>
</file>